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61" r:id="rId5"/>
    <p:sldId id="260" r:id="rId6"/>
    <p:sldId id="262" r:id="rId7"/>
    <p:sldId id="285" r:id="rId8"/>
    <p:sldId id="357" r:id="rId9"/>
    <p:sldId id="379" r:id="rId10"/>
    <p:sldId id="380" r:id="rId11"/>
    <p:sldId id="263" r:id="rId12"/>
    <p:sldId id="264" r:id="rId13"/>
    <p:sldId id="265" r:id="rId14"/>
    <p:sldId id="273" r:id="rId15"/>
    <p:sldId id="266" r:id="rId16"/>
    <p:sldId id="274" r:id="rId17"/>
    <p:sldId id="269" r:id="rId18"/>
    <p:sldId id="275" r:id="rId19"/>
    <p:sldId id="270" r:id="rId20"/>
    <p:sldId id="276" r:id="rId21"/>
    <p:sldId id="271" r:id="rId22"/>
    <p:sldId id="277" r:id="rId23"/>
    <p:sldId id="267" r:id="rId24"/>
    <p:sldId id="278" r:id="rId25"/>
    <p:sldId id="268" r:id="rId26"/>
    <p:sldId id="279" r:id="rId27"/>
    <p:sldId id="272" r:id="rId28"/>
    <p:sldId id="280" r:id="rId29"/>
    <p:sldId id="284" r:id="rId30"/>
    <p:sldId id="358" r:id="rId31"/>
    <p:sldId id="281" r:id="rId32"/>
    <p:sldId id="292" r:id="rId33"/>
    <p:sldId id="282" r:id="rId34"/>
    <p:sldId id="293" r:id="rId35"/>
    <p:sldId id="283" r:id="rId36"/>
    <p:sldId id="294" r:id="rId37"/>
    <p:sldId id="286" r:id="rId38"/>
    <p:sldId id="295" r:id="rId39"/>
    <p:sldId id="287" r:id="rId40"/>
    <p:sldId id="296" r:id="rId41"/>
    <p:sldId id="288" r:id="rId42"/>
    <p:sldId id="297" r:id="rId43"/>
    <p:sldId id="289" r:id="rId44"/>
    <p:sldId id="298" r:id="rId45"/>
    <p:sldId id="290" r:id="rId46"/>
    <p:sldId id="299" r:id="rId47"/>
    <p:sldId id="355" r:id="rId48"/>
    <p:sldId id="356" r:id="rId49"/>
    <p:sldId id="403" r:id="rId50"/>
    <p:sldId id="404" r:id="rId51"/>
    <p:sldId id="291" r:id="rId52"/>
    <p:sldId id="359" r:id="rId53"/>
    <p:sldId id="300" r:id="rId54"/>
    <p:sldId id="306" r:id="rId55"/>
    <p:sldId id="301" r:id="rId56"/>
    <p:sldId id="307" r:id="rId57"/>
    <p:sldId id="302" r:id="rId58"/>
    <p:sldId id="308" r:id="rId59"/>
    <p:sldId id="303" r:id="rId60"/>
    <p:sldId id="309" r:id="rId61"/>
    <p:sldId id="304" r:id="rId62"/>
    <p:sldId id="310" r:id="rId63"/>
    <p:sldId id="405" r:id="rId64"/>
    <p:sldId id="406" r:id="rId65"/>
    <p:sldId id="305" r:id="rId66"/>
    <p:sldId id="360" r:id="rId67"/>
    <p:sldId id="312" r:id="rId68"/>
    <p:sldId id="321" r:id="rId69"/>
    <p:sldId id="313" r:id="rId70"/>
    <p:sldId id="322" r:id="rId71"/>
    <p:sldId id="311" r:id="rId72"/>
    <p:sldId id="323" r:id="rId73"/>
    <p:sldId id="314" r:id="rId74"/>
    <p:sldId id="324" r:id="rId75"/>
    <p:sldId id="315" r:id="rId76"/>
    <p:sldId id="325" r:id="rId77"/>
    <p:sldId id="316" r:id="rId78"/>
    <p:sldId id="326" r:id="rId79"/>
    <p:sldId id="317" r:id="rId80"/>
    <p:sldId id="327" r:id="rId81"/>
    <p:sldId id="318" r:id="rId82"/>
    <p:sldId id="328" r:id="rId83"/>
    <p:sldId id="332" r:id="rId84"/>
    <p:sldId id="333" r:id="rId85"/>
    <p:sldId id="319" r:id="rId86"/>
    <p:sldId id="329" r:id="rId87"/>
    <p:sldId id="320" r:id="rId88"/>
    <p:sldId id="361" r:id="rId89"/>
    <p:sldId id="330" r:id="rId90"/>
    <p:sldId id="338" r:id="rId91"/>
    <p:sldId id="331" r:id="rId92"/>
    <p:sldId id="339" r:id="rId93"/>
    <p:sldId id="334" r:id="rId94"/>
    <p:sldId id="340" r:id="rId95"/>
    <p:sldId id="336" r:id="rId96"/>
    <p:sldId id="362" r:id="rId97"/>
    <p:sldId id="341" r:id="rId98"/>
    <p:sldId id="342" r:id="rId99"/>
    <p:sldId id="363" r:id="rId100"/>
    <p:sldId id="364" r:id="rId101"/>
    <p:sldId id="335" r:id="rId102"/>
    <p:sldId id="365" r:id="rId103"/>
    <p:sldId id="343" r:id="rId104"/>
    <p:sldId id="349" r:id="rId105"/>
    <p:sldId id="344" r:id="rId106"/>
    <p:sldId id="350" r:id="rId107"/>
    <p:sldId id="346" r:id="rId108"/>
    <p:sldId id="351" r:id="rId109"/>
    <p:sldId id="345" r:id="rId110"/>
    <p:sldId id="352" r:id="rId111"/>
    <p:sldId id="347" r:id="rId112"/>
    <p:sldId id="353" r:id="rId113"/>
    <p:sldId id="348" r:id="rId114"/>
    <p:sldId id="354" r:id="rId115"/>
    <p:sldId id="396" r:id="rId116"/>
    <p:sldId id="397" r:id="rId117"/>
    <p:sldId id="398" r:id="rId118"/>
    <p:sldId id="399" r:id="rId119"/>
    <p:sldId id="400" r:id="rId120"/>
    <p:sldId id="401"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378" r:id="rId134"/>
    <p:sldId id="393" r:id="rId135"/>
    <p:sldId id="381" r:id="rId136"/>
    <p:sldId id="382" r:id="rId137"/>
    <p:sldId id="383" r:id="rId138"/>
    <p:sldId id="384" r:id="rId139"/>
    <p:sldId id="385" r:id="rId140"/>
    <p:sldId id="386" r:id="rId141"/>
    <p:sldId id="387" r:id="rId142"/>
    <p:sldId id="394" r:id="rId143"/>
    <p:sldId id="391" r:id="rId144"/>
    <p:sldId id="392" r:id="rId145"/>
    <p:sldId id="389" r:id="rId146"/>
    <p:sldId id="395" r:id="rId14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75" autoAdjust="0"/>
    <p:restoredTop sz="96323" autoAdjust="0"/>
  </p:normalViewPr>
  <p:slideViewPr>
    <p:cSldViewPr snapToGrid="0">
      <p:cViewPr>
        <p:scale>
          <a:sx n="33" d="100"/>
          <a:sy n="33" d="100"/>
        </p:scale>
        <p:origin x="3606" y="16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55B7B02D-DE91-475D-9C85-F54B4B3B0C4E}" type="datetimeFigureOut">
              <a:rPr lang="ru-RU" smtClean="0"/>
              <a:t>16.09.2016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D3E1B57-4E19-4AA4-8000-346383B9EDA7}" type="slidenum">
              <a:rPr lang="ru-RU" smtClean="0"/>
              <a:t>‹#›</a:t>
            </a:fld>
            <a:endParaRPr lang="ru-RU"/>
          </a:p>
        </p:txBody>
      </p:sp>
    </p:spTree>
    <p:extLst>
      <p:ext uri="{BB962C8B-B14F-4D97-AF65-F5344CB8AC3E}">
        <p14:creationId xmlns:p14="http://schemas.microsoft.com/office/powerpoint/2010/main" val="2733850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5B7B02D-DE91-475D-9C85-F54B4B3B0C4E}" type="datetimeFigureOut">
              <a:rPr lang="ru-RU" smtClean="0"/>
              <a:t>16.09.2016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D3E1B57-4E19-4AA4-8000-346383B9EDA7}" type="slidenum">
              <a:rPr lang="ru-RU" smtClean="0"/>
              <a:t>‹#›</a:t>
            </a:fld>
            <a:endParaRPr lang="ru-RU"/>
          </a:p>
        </p:txBody>
      </p:sp>
    </p:spTree>
    <p:extLst>
      <p:ext uri="{BB962C8B-B14F-4D97-AF65-F5344CB8AC3E}">
        <p14:creationId xmlns:p14="http://schemas.microsoft.com/office/powerpoint/2010/main" val="3613739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5B7B02D-DE91-475D-9C85-F54B4B3B0C4E}" type="datetimeFigureOut">
              <a:rPr lang="ru-RU" smtClean="0"/>
              <a:t>16.09.2016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D3E1B57-4E19-4AA4-8000-346383B9EDA7}" type="slidenum">
              <a:rPr lang="ru-RU" smtClean="0"/>
              <a:t>‹#›</a:t>
            </a:fld>
            <a:endParaRPr lang="ru-RU"/>
          </a:p>
        </p:txBody>
      </p:sp>
    </p:spTree>
    <p:extLst>
      <p:ext uri="{BB962C8B-B14F-4D97-AF65-F5344CB8AC3E}">
        <p14:creationId xmlns:p14="http://schemas.microsoft.com/office/powerpoint/2010/main" val="3084695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5B7B02D-DE91-475D-9C85-F54B4B3B0C4E}" type="datetimeFigureOut">
              <a:rPr lang="ru-RU" smtClean="0"/>
              <a:t>16.09.2016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D3E1B57-4E19-4AA4-8000-346383B9EDA7}" type="slidenum">
              <a:rPr lang="ru-RU" smtClean="0"/>
              <a:t>‹#›</a:t>
            </a:fld>
            <a:endParaRPr lang="ru-RU"/>
          </a:p>
        </p:txBody>
      </p:sp>
    </p:spTree>
    <p:extLst>
      <p:ext uri="{BB962C8B-B14F-4D97-AF65-F5344CB8AC3E}">
        <p14:creationId xmlns:p14="http://schemas.microsoft.com/office/powerpoint/2010/main" val="37302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55B7B02D-DE91-475D-9C85-F54B4B3B0C4E}" type="datetimeFigureOut">
              <a:rPr lang="ru-RU" smtClean="0"/>
              <a:t>16.09.2016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D3E1B57-4E19-4AA4-8000-346383B9EDA7}" type="slidenum">
              <a:rPr lang="ru-RU" smtClean="0"/>
              <a:t>‹#›</a:t>
            </a:fld>
            <a:endParaRPr lang="ru-RU"/>
          </a:p>
        </p:txBody>
      </p:sp>
    </p:spTree>
    <p:extLst>
      <p:ext uri="{BB962C8B-B14F-4D97-AF65-F5344CB8AC3E}">
        <p14:creationId xmlns:p14="http://schemas.microsoft.com/office/powerpoint/2010/main" val="1829009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55B7B02D-DE91-475D-9C85-F54B4B3B0C4E}" type="datetimeFigureOut">
              <a:rPr lang="ru-RU" smtClean="0"/>
              <a:t>16.09.2016</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D3E1B57-4E19-4AA4-8000-346383B9EDA7}" type="slidenum">
              <a:rPr lang="ru-RU" smtClean="0"/>
              <a:t>‹#›</a:t>
            </a:fld>
            <a:endParaRPr lang="ru-RU"/>
          </a:p>
        </p:txBody>
      </p:sp>
    </p:spTree>
    <p:extLst>
      <p:ext uri="{BB962C8B-B14F-4D97-AF65-F5344CB8AC3E}">
        <p14:creationId xmlns:p14="http://schemas.microsoft.com/office/powerpoint/2010/main" val="596256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55B7B02D-DE91-475D-9C85-F54B4B3B0C4E}" type="datetimeFigureOut">
              <a:rPr lang="ru-RU" smtClean="0"/>
              <a:t>16.09.2016</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BD3E1B57-4E19-4AA4-8000-346383B9EDA7}" type="slidenum">
              <a:rPr lang="ru-RU" smtClean="0"/>
              <a:t>‹#›</a:t>
            </a:fld>
            <a:endParaRPr lang="ru-RU"/>
          </a:p>
        </p:txBody>
      </p:sp>
    </p:spTree>
    <p:extLst>
      <p:ext uri="{BB962C8B-B14F-4D97-AF65-F5344CB8AC3E}">
        <p14:creationId xmlns:p14="http://schemas.microsoft.com/office/powerpoint/2010/main" val="2522399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55B7B02D-DE91-475D-9C85-F54B4B3B0C4E}" type="datetimeFigureOut">
              <a:rPr lang="ru-RU" smtClean="0"/>
              <a:t>16.09.2016</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BD3E1B57-4E19-4AA4-8000-346383B9EDA7}" type="slidenum">
              <a:rPr lang="ru-RU" smtClean="0"/>
              <a:t>‹#›</a:t>
            </a:fld>
            <a:endParaRPr lang="ru-RU"/>
          </a:p>
        </p:txBody>
      </p:sp>
    </p:spTree>
    <p:extLst>
      <p:ext uri="{BB962C8B-B14F-4D97-AF65-F5344CB8AC3E}">
        <p14:creationId xmlns:p14="http://schemas.microsoft.com/office/powerpoint/2010/main" val="3021822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5B7B02D-DE91-475D-9C85-F54B4B3B0C4E}" type="datetimeFigureOut">
              <a:rPr lang="ru-RU" smtClean="0"/>
              <a:t>16.09.2016</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BD3E1B57-4E19-4AA4-8000-346383B9EDA7}" type="slidenum">
              <a:rPr lang="ru-RU" smtClean="0"/>
              <a:t>‹#›</a:t>
            </a:fld>
            <a:endParaRPr lang="ru-RU"/>
          </a:p>
        </p:txBody>
      </p:sp>
    </p:spTree>
    <p:extLst>
      <p:ext uri="{BB962C8B-B14F-4D97-AF65-F5344CB8AC3E}">
        <p14:creationId xmlns:p14="http://schemas.microsoft.com/office/powerpoint/2010/main" val="1064906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55B7B02D-DE91-475D-9C85-F54B4B3B0C4E}" type="datetimeFigureOut">
              <a:rPr lang="ru-RU" smtClean="0"/>
              <a:t>16.09.2016</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D3E1B57-4E19-4AA4-8000-346383B9EDA7}" type="slidenum">
              <a:rPr lang="ru-RU" smtClean="0"/>
              <a:t>‹#›</a:t>
            </a:fld>
            <a:endParaRPr lang="ru-RU"/>
          </a:p>
        </p:txBody>
      </p:sp>
    </p:spTree>
    <p:extLst>
      <p:ext uri="{BB962C8B-B14F-4D97-AF65-F5344CB8AC3E}">
        <p14:creationId xmlns:p14="http://schemas.microsoft.com/office/powerpoint/2010/main" val="3157827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55B7B02D-DE91-475D-9C85-F54B4B3B0C4E}" type="datetimeFigureOut">
              <a:rPr lang="ru-RU" smtClean="0"/>
              <a:t>16.09.2016</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D3E1B57-4E19-4AA4-8000-346383B9EDA7}" type="slidenum">
              <a:rPr lang="ru-RU" smtClean="0"/>
              <a:t>‹#›</a:t>
            </a:fld>
            <a:endParaRPr lang="ru-RU"/>
          </a:p>
        </p:txBody>
      </p:sp>
    </p:spTree>
    <p:extLst>
      <p:ext uri="{BB962C8B-B14F-4D97-AF65-F5344CB8AC3E}">
        <p14:creationId xmlns:p14="http://schemas.microsoft.com/office/powerpoint/2010/main" val="2727526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7B02D-DE91-475D-9C85-F54B4B3B0C4E}" type="datetimeFigureOut">
              <a:rPr lang="ru-RU" smtClean="0"/>
              <a:t>16.09.2016</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3E1B57-4E19-4AA4-8000-346383B9EDA7}" type="slidenum">
              <a:rPr lang="ru-RU" smtClean="0"/>
              <a:t>‹#›</a:t>
            </a:fld>
            <a:endParaRPr lang="ru-RU"/>
          </a:p>
        </p:txBody>
      </p:sp>
    </p:spTree>
    <p:extLst>
      <p:ext uri="{BB962C8B-B14F-4D97-AF65-F5344CB8AC3E}">
        <p14:creationId xmlns:p14="http://schemas.microsoft.com/office/powerpoint/2010/main" val="1002881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12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5.png"/><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Штриховая стрелка вправо 3"/>
          <p:cNvSpPr/>
          <p:nvPr/>
        </p:nvSpPr>
        <p:spPr>
          <a:xfrm>
            <a:off x="1381124" y="466725"/>
            <a:ext cx="9401175" cy="5848350"/>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10000" dirty="0" smtClean="0"/>
              <a:t>НАЧАЛО</a:t>
            </a:r>
            <a:endParaRPr lang="ru-RU" sz="10000" dirty="0"/>
          </a:p>
        </p:txBody>
      </p:sp>
    </p:spTree>
    <p:extLst>
      <p:ext uri="{BB962C8B-B14F-4D97-AF65-F5344CB8AC3E}">
        <p14:creationId xmlns:p14="http://schemas.microsoft.com/office/powerpoint/2010/main" val="13419545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0" y="1"/>
            <a:ext cx="12191999" cy="6858000"/>
          </a:xfrm>
          <a:prstGeom prst="rect">
            <a:avLst/>
          </a:prstGeom>
        </p:spPr>
      </p:pic>
      <p:sp>
        <p:nvSpPr>
          <p:cNvPr id="5" name="Овал 4"/>
          <p:cNvSpPr/>
          <p:nvPr/>
        </p:nvSpPr>
        <p:spPr>
          <a:xfrm>
            <a:off x="3547872" y="1915192"/>
            <a:ext cx="6885432" cy="417220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Attention</a:t>
            </a:r>
            <a:r>
              <a:rPr lang="ru-RU" dirty="0" smtClean="0"/>
              <a:t> </a:t>
            </a:r>
            <a:r>
              <a:rPr lang="en-US" dirty="0" smtClean="0"/>
              <a:t>!!! </a:t>
            </a:r>
            <a:endParaRPr lang="ru-RU" dirty="0" smtClean="0"/>
          </a:p>
          <a:p>
            <a:pPr algn="ctr"/>
            <a:r>
              <a:rPr lang="en-US" dirty="0" smtClean="0"/>
              <a:t>This </a:t>
            </a:r>
            <a:r>
              <a:rPr lang="en-US" dirty="0"/>
              <a:t>is a test  account. E</a:t>
            </a:r>
            <a:r>
              <a:rPr lang="en-US" dirty="0" smtClean="0"/>
              <a:t>nter </a:t>
            </a:r>
            <a:r>
              <a:rPr lang="en-US" dirty="0"/>
              <a:t>only test data in test </a:t>
            </a:r>
            <a:r>
              <a:rPr lang="en-US" dirty="0" smtClean="0"/>
              <a:t>account,  </a:t>
            </a:r>
            <a:r>
              <a:rPr lang="en-US" dirty="0"/>
              <a:t>do not </a:t>
            </a:r>
            <a:r>
              <a:rPr lang="en-US"/>
              <a:t>enter </a:t>
            </a:r>
            <a:r>
              <a:rPr lang="en-US" smtClean="0"/>
              <a:t>real </a:t>
            </a:r>
            <a:r>
              <a:rPr lang="en-US" dirty="0" smtClean="0"/>
              <a:t>data. </a:t>
            </a:r>
            <a:r>
              <a:rPr lang="ru-RU" dirty="0" smtClean="0"/>
              <a:t>А</a:t>
            </a:r>
            <a:r>
              <a:rPr lang="en-US" dirty="0" err="1" smtClean="0"/>
              <a:t>fter</a:t>
            </a:r>
            <a:r>
              <a:rPr lang="en-US" dirty="0" smtClean="0"/>
              <a:t> reading, </a:t>
            </a:r>
            <a:r>
              <a:rPr lang="en-US" dirty="0"/>
              <a:t>i</a:t>
            </a:r>
            <a:r>
              <a:rPr lang="en-US" dirty="0" smtClean="0"/>
              <a:t>f </a:t>
            </a:r>
            <a:r>
              <a:rPr lang="en-US" dirty="0"/>
              <a:t>you </a:t>
            </a:r>
            <a:r>
              <a:rPr lang="en-US" dirty="0" smtClean="0"/>
              <a:t>decide </a:t>
            </a:r>
            <a:r>
              <a:rPr lang="en-US" dirty="0"/>
              <a:t>to get </a:t>
            </a:r>
            <a:r>
              <a:rPr lang="en-US" dirty="0" smtClean="0"/>
              <a:t>your </a:t>
            </a:r>
            <a:r>
              <a:rPr lang="en-US" dirty="0"/>
              <a:t>personal </a:t>
            </a:r>
            <a:r>
              <a:rPr lang="en-US" dirty="0" smtClean="0"/>
              <a:t>account</a:t>
            </a:r>
            <a:r>
              <a:rPr lang="en-US" dirty="0"/>
              <a:t>, you </a:t>
            </a:r>
            <a:r>
              <a:rPr lang="en-US" dirty="0" smtClean="0"/>
              <a:t>need </a:t>
            </a:r>
            <a:r>
              <a:rPr lang="en-US" dirty="0"/>
              <a:t>to register </a:t>
            </a:r>
            <a:r>
              <a:rPr lang="en-US" dirty="0" smtClean="0"/>
              <a:t>in </a:t>
            </a:r>
            <a:r>
              <a:rPr lang="en-US" dirty="0"/>
              <a:t>our program </a:t>
            </a:r>
            <a:r>
              <a:rPr lang="en-US" dirty="0" smtClean="0"/>
              <a:t>and use our software for free. </a:t>
            </a:r>
            <a:r>
              <a:rPr lang="en-US" dirty="0"/>
              <a:t>At the end of </a:t>
            </a:r>
            <a:r>
              <a:rPr lang="en-US" dirty="0" smtClean="0"/>
              <a:t>this </a:t>
            </a:r>
            <a:r>
              <a:rPr lang="en-US" dirty="0"/>
              <a:t>instructions you will </a:t>
            </a:r>
            <a:r>
              <a:rPr lang="en-US" dirty="0" smtClean="0"/>
              <a:t>find out </a:t>
            </a:r>
            <a:r>
              <a:rPr lang="en-US" dirty="0"/>
              <a:t>how to create an account. </a:t>
            </a:r>
            <a:endParaRPr lang="ru-RU" dirty="0" smtClean="0"/>
          </a:p>
        </p:txBody>
      </p:sp>
    </p:spTree>
    <p:extLst>
      <p:ext uri="{BB962C8B-B14F-4D97-AF65-F5344CB8AC3E}">
        <p14:creationId xmlns:p14="http://schemas.microsoft.com/office/powerpoint/2010/main" val="35682473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0" y="0"/>
            <a:ext cx="12192000" cy="6858000"/>
          </a:xfrm>
          <a:prstGeom prst="rect">
            <a:avLst/>
          </a:prstGeom>
        </p:spPr>
      </p:pic>
      <p:sp>
        <p:nvSpPr>
          <p:cNvPr id="5" name="Овал 4"/>
          <p:cNvSpPr/>
          <p:nvPr/>
        </p:nvSpPr>
        <p:spPr>
          <a:xfrm>
            <a:off x="3232147" y="267257"/>
            <a:ext cx="6175375" cy="94051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Return to start</a:t>
            </a:r>
            <a:r>
              <a:rPr lang="ru-RU" sz="2400" dirty="0" smtClean="0"/>
              <a:t>.</a:t>
            </a:r>
            <a:endParaRPr lang="ru-RU" sz="2400" dirty="0"/>
          </a:p>
        </p:txBody>
      </p:sp>
      <p:pic>
        <p:nvPicPr>
          <p:cNvPr id="6" name="Рисунок 5"/>
          <p:cNvPicPr>
            <a:picLocks noChangeAspect="1"/>
          </p:cNvPicPr>
          <p:nvPr/>
        </p:nvPicPr>
        <p:blipFill>
          <a:blip r:embed="rId3"/>
          <a:stretch>
            <a:fillRect/>
          </a:stretch>
        </p:blipFill>
        <p:spPr>
          <a:xfrm>
            <a:off x="2152649" y="1561336"/>
            <a:ext cx="295276" cy="230505"/>
          </a:xfrm>
          <a:prstGeom prst="rect">
            <a:avLst/>
          </a:prstGeom>
        </p:spPr>
      </p:pic>
    </p:spTree>
    <p:extLst>
      <p:ext uri="{BB962C8B-B14F-4D97-AF65-F5344CB8AC3E}">
        <p14:creationId xmlns:p14="http://schemas.microsoft.com/office/powerpoint/2010/main" val="22160756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rmAutofit/>
          </a:bodyPr>
          <a:lstStyle/>
          <a:p>
            <a:pPr marL="0" indent="0">
              <a:buNone/>
            </a:pPr>
            <a:r>
              <a:rPr lang="ru-RU" sz="8000" dirty="0" smtClean="0"/>
              <a:t>Личный сайт.</a:t>
            </a:r>
            <a:endParaRPr lang="ru-RU" sz="8000" dirty="0"/>
          </a:p>
        </p:txBody>
      </p:sp>
    </p:spTree>
    <p:extLst>
      <p:ext uri="{BB962C8B-B14F-4D97-AF65-F5344CB8AC3E}">
        <p14:creationId xmlns:p14="http://schemas.microsoft.com/office/powerpoint/2010/main" val="38038009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rmAutofit/>
          </a:bodyPr>
          <a:lstStyle/>
          <a:p>
            <a:pPr marL="0" indent="0">
              <a:buNone/>
            </a:pPr>
            <a:r>
              <a:rPr lang="en-US" sz="8000" dirty="0" smtClean="0"/>
              <a:t>Personal web site.</a:t>
            </a:r>
            <a:endParaRPr lang="ru-RU" sz="8000" dirty="0"/>
          </a:p>
        </p:txBody>
      </p:sp>
    </p:spTree>
    <p:extLst>
      <p:ext uri="{BB962C8B-B14F-4D97-AF65-F5344CB8AC3E}">
        <p14:creationId xmlns:p14="http://schemas.microsoft.com/office/powerpoint/2010/main" val="2275273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stretch>
            <a:fillRect/>
          </a:stretch>
        </p:blipFill>
        <p:spPr>
          <a:xfrm>
            <a:off x="1" y="0"/>
            <a:ext cx="12192000" cy="6857999"/>
          </a:xfrm>
          <a:prstGeom prst="rect">
            <a:avLst/>
          </a:prstGeom>
        </p:spPr>
      </p:pic>
      <p:sp>
        <p:nvSpPr>
          <p:cNvPr id="6" name="Выноска 1 (граница и черта) 5"/>
          <p:cNvSpPr/>
          <p:nvPr/>
        </p:nvSpPr>
        <p:spPr>
          <a:xfrm>
            <a:off x="8516737" y="5239266"/>
            <a:ext cx="2141737" cy="836298"/>
          </a:xfrm>
          <a:prstGeom prst="accentBorderCallout1">
            <a:avLst>
              <a:gd name="adj1" fmla="val 18750"/>
              <a:gd name="adj2" fmla="val -8333"/>
              <a:gd name="adj3" fmla="val 123075"/>
              <a:gd name="adj4" fmla="val -36106"/>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a:t>
            </a:r>
            <a:r>
              <a:rPr lang="ru-RU" sz="1400" dirty="0" smtClean="0"/>
              <a:t>. Нажимаем</a:t>
            </a:r>
            <a:r>
              <a:rPr lang="en-US" sz="1400" dirty="0" smtClean="0"/>
              <a:t>.</a:t>
            </a:r>
          </a:p>
        </p:txBody>
      </p:sp>
      <p:sp>
        <p:nvSpPr>
          <p:cNvPr id="7" name="Выноска со стрелкой влево 6"/>
          <p:cNvSpPr/>
          <p:nvPr/>
        </p:nvSpPr>
        <p:spPr>
          <a:xfrm>
            <a:off x="4347238" y="3091294"/>
            <a:ext cx="3497526" cy="675409"/>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2.</a:t>
            </a:r>
          </a:p>
          <a:p>
            <a:pPr algn="ctr"/>
            <a:r>
              <a:rPr lang="ru-RU" sz="1400" dirty="0" smtClean="0"/>
              <a:t>Заполняем. Эти данные будут видны на сайте</a:t>
            </a:r>
            <a:endParaRPr lang="ru-RU" sz="1400" dirty="0"/>
          </a:p>
        </p:txBody>
      </p:sp>
      <p:sp>
        <p:nvSpPr>
          <p:cNvPr id="2" name="Скругленный прямоугольник 1"/>
          <p:cNvSpPr/>
          <p:nvPr/>
        </p:nvSpPr>
        <p:spPr>
          <a:xfrm>
            <a:off x="4453128" y="0"/>
            <a:ext cx="4187952" cy="167335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400" dirty="0" smtClean="0"/>
              <a:t>Вы можете создать свой собственный сайт, это ваш персональный сайт в котором вы отображаете всю необходимую вам информацию для работы. Вы ваш сайт можете </a:t>
            </a:r>
            <a:r>
              <a:rPr lang="ru-RU" sz="1400" dirty="0"/>
              <a:t>р</a:t>
            </a:r>
            <a:r>
              <a:rPr lang="ru-RU" sz="1400" dirty="0" smtClean="0"/>
              <a:t>екламировать в интернете, давать пациентам, коллегам, оставлять в социальных сетях. Рассмотрим детально. </a:t>
            </a:r>
            <a:endParaRPr lang="ru-RU" sz="1400" dirty="0"/>
          </a:p>
        </p:txBody>
      </p:sp>
      <p:sp>
        <p:nvSpPr>
          <p:cNvPr id="9" name="Выноска со стрелкой влево 8"/>
          <p:cNvSpPr/>
          <p:nvPr/>
        </p:nvSpPr>
        <p:spPr>
          <a:xfrm>
            <a:off x="2916835" y="2369338"/>
            <a:ext cx="3497526" cy="675409"/>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r>
              <a:rPr lang="ru-RU" sz="1400" dirty="0" smtClean="0"/>
              <a:t>.</a:t>
            </a:r>
          </a:p>
          <a:p>
            <a:pPr algn="ctr"/>
            <a:r>
              <a:rPr lang="ru-RU" sz="1400" dirty="0" smtClean="0"/>
              <a:t>Добавляем фото, оно будет видно на вашем сайте</a:t>
            </a:r>
            <a:endParaRPr lang="ru-RU" sz="1400" dirty="0"/>
          </a:p>
        </p:txBody>
      </p:sp>
      <p:sp>
        <p:nvSpPr>
          <p:cNvPr id="4" name="Выноска со стрелкой вверх 3"/>
          <p:cNvSpPr/>
          <p:nvPr/>
        </p:nvSpPr>
        <p:spPr>
          <a:xfrm>
            <a:off x="9710928" y="902122"/>
            <a:ext cx="1468298" cy="647958"/>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1.</a:t>
            </a:r>
          </a:p>
          <a:p>
            <a:pPr algn="ctr"/>
            <a:r>
              <a:rPr lang="ru-RU" sz="1400" dirty="0"/>
              <a:t>Открываем</a:t>
            </a:r>
          </a:p>
        </p:txBody>
      </p:sp>
      <p:pic>
        <p:nvPicPr>
          <p:cNvPr id="10" name="Рисунок 9"/>
          <p:cNvPicPr>
            <a:picLocks noChangeAspect="1"/>
          </p:cNvPicPr>
          <p:nvPr/>
        </p:nvPicPr>
        <p:blipFill>
          <a:blip r:embed="rId3"/>
          <a:stretch>
            <a:fillRect/>
          </a:stretch>
        </p:blipFill>
        <p:spPr>
          <a:xfrm>
            <a:off x="2124708" y="1310856"/>
            <a:ext cx="1584254" cy="1194600"/>
          </a:xfrm>
          <a:prstGeom prst="rect">
            <a:avLst/>
          </a:prstGeom>
        </p:spPr>
      </p:pic>
    </p:spTree>
    <p:extLst>
      <p:ext uri="{BB962C8B-B14F-4D97-AF65-F5344CB8AC3E}">
        <p14:creationId xmlns:p14="http://schemas.microsoft.com/office/powerpoint/2010/main" val="1555632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0" y="1"/>
            <a:ext cx="12191998" cy="6857999"/>
          </a:xfrm>
          <a:prstGeom prst="rect">
            <a:avLst/>
          </a:prstGeom>
        </p:spPr>
      </p:pic>
      <p:sp>
        <p:nvSpPr>
          <p:cNvPr id="5" name="Выноска 1 (граница и черта) 4"/>
          <p:cNvSpPr/>
          <p:nvPr/>
        </p:nvSpPr>
        <p:spPr>
          <a:xfrm>
            <a:off x="8973937" y="4134366"/>
            <a:ext cx="2141737" cy="836298"/>
          </a:xfrm>
          <a:prstGeom prst="accentBorderCallout1">
            <a:avLst>
              <a:gd name="adj1" fmla="val 18750"/>
              <a:gd name="adj2" fmla="val -8333"/>
              <a:gd name="adj3" fmla="val 123075"/>
              <a:gd name="adj4" fmla="val -36106"/>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4</a:t>
            </a:r>
            <a:r>
              <a:rPr lang="ru-RU" sz="1400" dirty="0" smtClean="0"/>
              <a:t>. </a:t>
            </a:r>
            <a:r>
              <a:rPr lang="en-US" sz="1400" dirty="0" smtClean="0"/>
              <a:t>Click.</a:t>
            </a:r>
          </a:p>
        </p:txBody>
      </p:sp>
      <p:sp>
        <p:nvSpPr>
          <p:cNvPr id="6" name="Выноска со стрелкой влево 5"/>
          <p:cNvSpPr/>
          <p:nvPr/>
        </p:nvSpPr>
        <p:spPr>
          <a:xfrm>
            <a:off x="2594256" y="2475116"/>
            <a:ext cx="4471717" cy="531037"/>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dirty="0" smtClean="0"/>
              <a:t>2.</a:t>
            </a:r>
          </a:p>
          <a:p>
            <a:pPr algn="ctr"/>
            <a:r>
              <a:rPr lang="en-US" sz="1200" dirty="0" smtClean="0"/>
              <a:t>Add data</a:t>
            </a:r>
            <a:r>
              <a:rPr lang="ru-RU" sz="1200" dirty="0" smtClean="0"/>
              <a:t>. </a:t>
            </a:r>
            <a:r>
              <a:rPr lang="en-US" sz="1200" dirty="0"/>
              <a:t>These data will be visible on the </a:t>
            </a:r>
            <a:r>
              <a:rPr lang="en-US" sz="1200" dirty="0" smtClean="0"/>
              <a:t>site.</a:t>
            </a:r>
            <a:endParaRPr lang="ru-RU" sz="1200" dirty="0"/>
          </a:p>
        </p:txBody>
      </p:sp>
      <p:sp>
        <p:nvSpPr>
          <p:cNvPr id="9" name="Скругленный прямоугольник 8"/>
          <p:cNvSpPr/>
          <p:nvPr/>
        </p:nvSpPr>
        <p:spPr>
          <a:xfrm>
            <a:off x="5697549" y="68419"/>
            <a:ext cx="4187952" cy="108512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You can create your own website, it is your personal page where you display all the information you need for the job. You can advertise your website on the Internet, to give patients and colleagues, post on social networks. Let us consider in </a:t>
            </a:r>
            <a:r>
              <a:rPr lang="en-US" sz="1400" dirty="0" smtClean="0"/>
              <a:t>detail.</a:t>
            </a:r>
            <a:endParaRPr lang="ru-RU" sz="1400" dirty="0"/>
          </a:p>
        </p:txBody>
      </p:sp>
      <p:sp>
        <p:nvSpPr>
          <p:cNvPr id="10" name="Выноска со стрелкой влево 9"/>
          <p:cNvSpPr/>
          <p:nvPr/>
        </p:nvSpPr>
        <p:spPr>
          <a:xfrm>
            <a:off x="2326465" y="1876182"/>
            <a:ext cx="3497526" cy="578147"/>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dirty="0" smtClean="0"/>
              <a:t>4</a:t>
            </a:r>
            <a:r>
              <a:rPr lang="en-US" sz="1200" dirty="0" smtClean="0"/>
              <a:t>.</a:t>
            </a:r>
            <a:endParaRPr lang="en-US" sz="1200" dirty="0"/>
          </a:p>
          <a:p>
            <a:pPr algn="ctr"/>
            <a:r>
              <a:rPr lang="en-US" sz="1200" dirty="0"/>
              <a:t>Add a photo, it will be visible on your site</a:t>
            </a:r>
            <a:endParaRPr lang="ru-RU" sz="1200" dirty="0"/>
          </a:p>
        </p:txBody>
      </p:sp>
      <p:sp>
        <p:nvSpPr>
          <p:cNvPr id="12" name="Выноска со стрелкой вверх 11"/>
          <p:cNvSpPr/>
          <p:nvPr/>
        </p:nvSpPr>
        <p:spPr>
          <a:xfrm>
            <a:off x="10304601" y="703927"/>
            <a:ext cx="1468298" cy="647958"/>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1.</a:t>
            </a:r>
          </a:p>
          <a:p>
            <a:pPr algn="ctr"/>
            <a:r>
              <a:rPr lang="en-US" sz="1400" dirty="0"/>
              <a:t>Open</a:t>
            </a:r>
            <a:endParaRPr lang="ru-RU" sz="1400" dirty="0"/>
          </a:p>
        </p:txBody>
      </p:sp>
      <p:pic>
        <p:nvPicPr>
          <p:cNvPr id="8" name="Рисунок 7"/>
          <p:cNvPicPr>
            <a:picLocks noChangeAspect="1"/>
          </p:cNvPicPr>
          <p:nvPr/>
        </p:nvPicPr>
        <p:blipFill>
          <a:blip r:embed="rId3"/>
          <a:stretch>
            <a:fillRect/>
          </a:stretch>
        </p:blipFill>
        <p:spPr>
          <a:xfrm>
            <a:off x="1649032" y="1069848"/>
            <a:ext cx="1216832" cy="917546"/>
          </a:xfrm>
          <a:prstGeom prst="rect">
            <a:avLst/>
          </a:prstGeom>
        </p:spPr>
      </p:pic>
    </p:spTree>
    <p:extLst>
      <p:ext uri="{BB962C8B-B14F-4D97-AF65-F5344CB8AC3E}">
        <p14:creationId xmlns:p14="http://schemas.microsoft.com/office/powerpoint/2010/main" val="6697794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2"/>
          <a:stretch>
            <a:fillRect/>
          </a:stretch>
        </p:blipFill>
        <p:spPr>
          <a:xfrm>
            <a:off x="0" y="0"/>
            <a:ext cx="12192000" cy="6858000"/>
          </a:xfrm>
          <a:prstGeom prst="rect">
            <a:avLst/>
          </a:prstGeom>
        </p:spPr>
      </p:pic>
      <p:sp>
        <p:nvSpPr>
          <p:cNvPr id="11" name="Выноска 1 (граница и черта) 10"/>
          <p:cNvSpPr/>
          <p:nvPr/>
        </p:nvSpPr>
        <p:spPr>
          <a:xfrm>
            <a:off x="8516737" y="5239266"/>
            <a:ext cx="2141737" cy="836298"/>
          </a:xfrm>
          <a:prstGeom prst="accentBorderCallout1">
            <a:avLst>
              <a:gd name="adj1" fmla="val 18750"/>
              <a:gd name="adj2" fmla="val -8333"/>
              <a:gd name="adj3" fmla="val 123075"/>
              <a:gd name="adj4" fmla="val -36106"/>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3. Нажимаем</a:t>
            </a:r>
            <a:r>
              <a:rPr lang="en-US" sz="1400" dirty="0" smtClean="0"/>
              <a:t>.</a:t>
            </a:r>
          </a:p>
        </p:txBody>
      </p:sp>
      <p:sp>
        <p:nvSpPr>
          <p:cNvPr id="12" name="Выноска со стрелкой влево 11"/>
          <p:cNvSpPr/>
          <p:nvPr/>
        </p:nvSpPr>
        <p:spPr>
          <a:xfrm>
            <a:off x="4528213" y="1301545"/>
            <a:ext cx="3497526" cy="675409"/>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2</a:t>
            </a:r>
            <a:r>
              <a:rPr lang="ru-RU" sz="1400" dirty="0" smtClean="0"/>
              <a:t>.</a:t>
            </a:r>
          </a:p>
          <a:p>
            <a:pPr algn="ctr"/>
            <a:r>
              <a:rPr lang="ru-RU" sz="1400" dirty="0" smtClean="0"/>
              <a:t>Заполняем. </a:t>
            </a:r>
            <a:r>
              <a:rPr lang="ru-RU" sz="1400" dirty="0"/>
              <a:t>Э</a:t>
            </a:r>
            <a:r>
              <a:rPr lang="ru-RU" sz="1400" dirty="0" smtClean="0"/>
              <a:t>ти данные будут видны на сайте</a:t>
            </a:r>
            <a:endParaRPr lang="ru-RU" sz="1400" dirty="0"/>
          </a:p>
        </p:txBody>
      </p:sp>
      <p:sp>
        <p:nvSpPr>
          <p:cNvPr id="13" name="Выноска со стрелкой влево 12"/>
          <p:cNvSpPr/>
          <p:nvPr/>
        </p:nvSpPr>
        <p:spPr>
          <a:xfrm>
            <a:off x="1647825" y="2553371"/>
            <a:ext cx="3181349" cy="432638"/>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a:t>
            </a:r>
          </a:p>
          <a:p>
            <a:pPr algn="ctr"/>
            <a:r>
              <a:rPr lang="ru-RU" sz="1400" dirty="0" smtClean="0"/>
              <a:t>Открываем</a:t>
            </a:r>
            <a:endParaRPr lang="ru-RU" sz="1400" dirty="0"/>
          </a:p>
        </p:txBody>
      </p:sp>
      <p:sp>
        <p:nvSpPr>
          <p:cNvPr id="14" name="Выноска со стрелкой влево 13"/>
          <p:cNvSpPr/>
          <p:nvPr/>
        </p:nvSpPr>
        <p:spPr>
          <a:xfrm>
            <a:off x="8367550" y="2754876"/>
            <a:ext cx="3672812" cy="1348247"/>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3.</a:t>
            </a:r>
          </a:p>
          <a:p>
            <a:pPr algn="ctr"/>
            <a:r>
              <a:rPr lang="ru-RU" sz="1400" dirty="0"/>
              <a:t>Внимание, ваш сайт  сейчас  выключен, вам необходимо после того как все поля заполните вкл. сайт кнопкой: ВКЛ / ВЫКЛ</a:t>
            </a:r>
          </a:p>
        </p:txBody>
      </p:sp>
      <p:sp>
        <p:nvSpPr>
          <p:cNvPr id="15" name="Выноска 1 (граница и черта) 14"/>
          <p:cNvSpPr/>
          <p:nvPr/>
        </p:nvSpPr>
        <p:spPr>
          <a:xfrm>
            <a:off x="5025131" y="3278499"/>
            <a:ext cx="2141737" cy="836298"/>
          </a:xfrm>
          <a:prstGeom prst="accentBorderCallout1">
            <a:avLst>
              <a:gd name="adj1" fmla="val 18750"/>
              <a:gd name="adj2" fmla="val -8333"/>
              <a:gd name="adj3" fmla="val 123075"/>
              <a:gd name="adj4" fmla="val -36106"/>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4. Инструменты для редактирования.</a:t>
            </a:r>
            <a:endParaRPr lang="en-US" sz="1400" dirty="0" smtClean="0"/>
          </a:p>
        </p:txBody>
      </p:sp>
      <p:sp>
        <p:nvSpPr>
          <p:cNvPr id="16" name="Выноска 1 (граница и черта) 15"/>
          <p:cNvSpPr/>
          <p:nvPr/>
        </p:nvSpPr>
        <p:spPr>
          <a:xfrm>
            <a:off x="10312404" y="4226114"/>
            <a:ext cx="2141737" cy="836298"/>
          </a:xfrm>
          <a:prstGeom prst="accentBorderCallout1">
            <a:avLst>
              <a:gd name="adj1" fmla="val 18750"/>
              <a:gd name="adj2" fmla="val -8333"/>
              <a:gd name="adj3" fmla="val 113235"/>
              <a:gd name="adj4" fmla="val -3909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5</a:t>
            </a:r>
            <a:r>
              <a:rPr lang="ru-RU" sz="1400" dirty="0" smtClean="0"/>
              <a:t>. Вставляем информацию о нас.</a:t>
            </a:r>
            <a:endParaRPr lang="en-US" sz="1400" dirty="0" smtClean="0"/>
          </a:p>
        </p:txBody>
      </p:sp>
      <p:sp>
        <p:nvSpPr>
          <p:cNvPr id="9" name="Выноска 1 (граница и черта) 8"/>
          <p:cNvSpPr/>
          <p:nvPr/>
        </p:nvSpPr>
        <p:spPr>
          <a:xfrm>
            <a:off x="3354553" y="5416342"/>
            <a:ext cx="2141737" cy="836298"/>
          </a:xfrm>
          <a:prstGeom prst="accentBorderCallout1">
            <a:avLst>
              <a:gd name="adj1" fmla="val 18750"/>
              <a:gd name="adj2" fmla="val -8333"/>
              <a:gd name="adj3" fmla="val -104350"/>
              <a:gd name="adj4" fmla="val -39522"/>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6</a:t>
            </a:r>
            <a:r>
              <a:rPr lang="ru-RU" sz="1400" dirty="0" smtClean="0"/>
              <a:t>. Для </a:t>
            </a:r>
            <a:r>
              <a:rPr lang="ru-RU" sz="1400" dirty="0" err="1" smtClean="0"/>
              <a:t>ютуба</a:t>
            </a:r>
            <a:endParaRPr lang="en-US" sz="1400" dirty="0" smtClean="0"/>
          </a:p>
        </p:txBody>
      </p:sp>
      <p:sp>
        <p:nvSpPr>
          <p:cNvPr id="17" name="Выноска 1 (граница и черта) 16"/>
          <p:cNvSpPr/>
          <p:nvPr/>
        </p:nvSpPr>
        <p:spPr>
          <a:xfrm>
            <a:off x="9241535" y="1893618"/>
            <a:ext cx="2141737" cy="836298"/>
          </a:xfrm>
          <a:prstGeom prst="accentBorderCallout1">
            <a:avLst>
              <a:gd name="adj1" fmla="val 18750"/>
              <a:gd name="adj2" fmla="val -8333"/>
              <a:gd name="adj3" fmla="val 283803"/>
              <a:gd name="adj4" fmla="val -14332"/>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4.</a:t>
            </a:r>
            <a:r>
              <a:rPr lang="en-US" sz="1400" dirty="0" smtClean="0"/>
              <a:t>1</a:t>
            </a:r>
            <a:r>
              <a:rPr lang="ru-RU" sz="1400" dirty="0" smtClean="0"/>
              <a:t> Добавляем ссылка на картинку.</a:t>
            </a:r>
            <a:endParaRPr lang="en-US" sz="1400" dirty="0" smtClean="0"/>
          </a:p>
        </p:txBody>
      </p:sp>
    </p:spTree>
    <p:extLst>
      <p:ext uri="{BB962C8B-B14F-4D97-AF65-F5344CB8AC3E}">
        <p14:creationId xmlns:p14="http://schemas.microsoft.com/office/powerpoint/2010/main" val="3389686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15" name="Рисунок 14"/>
          <p:cNvPicPr>
            <a:picLocks noChangeAspect="1"/>
          </p:cNvPicPr>
          <p:nvPr/>
        </p:nvPicPr>
        <p:blipFill>
          <a:blip r:embed="rId2"/>
          <a:stretch>
            <a:fillRect/>
          </a:stretch>
        </p:blipFill>
        <p:spPr>
          <a:xfrm>
            <a:off x="0" y="0"/>
            <a:ext cx="12192000" cy="7448550"/>
          </a:xfrm>
          <a:prstGeom prst="rect">
            <a:avLst/>
          </a:prstGeom>
        </p:spPr>
      </p:pic>
      <p:sp>
        <p:nvSpPr>
          <p:cNvPr id="7" name="Выноска 1 (граница и черта) 6"/>
          <p:cNvSpPr/>
          <p:nvPr/>
        </p:nvSpPr>
        <p:spPr>
          <a:xfrm>
            <a:off x="9212063" y="4627712"/>
            <a:ext cx="2141737" cy="836298"/>
          </a:xfrm>
          <a:prstGeom prst="accentBorderCallout1">
            <a:avLst>
              <a:gd name="adj1" fmla="val 18750"/>
              <a:gd name="adj2" fmla="val -8333"/>
              <a:gd name="adj3" fmla="val 111686"/>
              <a:gd name="adj4" fmla="val -33438"/>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3. </a:t>
            </a:r>
            <a:r>
              <a:rPr lang="en-US" sz="1400" dirty="0" smtClean="0"/>
              <a:t>Click.</a:t>
            </a:r>
          </a:p>
        </p:txBody>
      </p:sp>
      <p:sp>
        <p:nvSpPr>
          <p:cNvPr id="8" name="Выноска со стрелкой влево 7"/>
          <p:cNvSpPr/>
          <p:nvPr/>
        </p:nvSpPr>
        <p:spPr>
          <a:xfrm>
            <a:off x="4578844" y="1161971"/>
            <a:ext cx="3497526" cy="675409"/>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2</a:t>
            </a:r>
            <a:r>
              <a:rPr lang="ru-RU" sz="1400" dirty="0" smtClean="0"/>
              <a:t>.</a:t>
            </a:r>
          </a:p>
          <a:p>
            <a:pPr algn="ctr"/>
            <a:r>
              <a:rPr lang="en-US" sz="1400" dirty="0" smtClean="0"/>
              <a:t>Add. </a:t>
            </a:r>
            <a:r>
              <a:rPr lang="en-US" sz="1400" dirty="0"/>
              <a:t>These data will be visible on the </a:t>
            </a:r>
            <a:r>
              <a:rPr lang="en-US" sz="1400" dirty="0" smtClean="0"/>
              <a:t>site.</a:t>
            </a:r>
            <a:endParaRPr lang="ru-RU" sz="1400" dirty="0"/>
          </a:p>
        </p:txBody>
      </p:sp>
      <p:sp>
        <p:nvSpPr>
          <p:cNvPr id="9" name="Выноска со стрелкой влево 8"/>
          <p:cNvSpPr/>
          <p:nvPr/>
        </p:nvSpPr>
        <p:spPr>
          <a:xfrm>
            <a:off x="1042990" y="2393376"/>
            <a:ext cx="3181349" cy="432638"/>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a:t>
            </a:r>
          </a:p>
          <a:p>
            <a:pPr algn="ctr"/>
            <a:r>
              <a:rPr lang="en-US" sz="1400" dirty="0" smtClean="0"/>
              <a:t>Open.</a:t>
            </a:r>
            <a:endParaRPr lang="ru-RU" sz="1400" dirty="0"/>
          </a:p>
        </p:txBody>
      </p:sp>
      <p:sp>
        <p:nvSpPr>
          <p:cNvPr id="10" name="Выноска со стрелкой влево 9"/>
          <p:cNvSpPr/>
          <p:nvPr/>
        </p:nvSpPr>
        <p:spPr>
          <a:xfrm>
            <a:off x="7885778" y="2634226"/>
            <a:ext cx="3672812" cy="1269940"/>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3.</a:t>
            </a:r>
          </a:p>
          <a:p>
            <a:pPr algn="ctr"/>
            <a:r>
              <a:rPr lang="en-US" sz="1400" dirty="0"/>
              <a:t>Attention, your site is now turn off, you need  after filled  all fields turn on website button is: ON / OFF</a:t>
            </a:r>
            <a:endParaRPr lang="ru-RU" sz="1400" dirty="0"/>
          </a:p>
        </p:txBody>
      </p:sp>
      <p:sp>
        <p:nvSpPr>
          <p:cNvPr id="11" name="Выноска 1 (граница и черта) 10"/>
          <p:cNvSpPr/>
          <p:nvPr/>
        </p:nvSpPr>
        <p:spPr>
          <a:xfrm>
            <a:off x="3303026" y="3062642"/>
            <a:ext cx="2141737" cy="607040"/>
          </a:xfrm>
          <a:prstGeom prst="accentBorderCallout1">
            <a:avLst>
              <a:gd name="adj1" fmla="val 18750"/>
              <a:gd name="adj2" fmla="val -8333"/>
              <a:gd name="adj3" fmla="val 149823"/>
              <a:gd name="adj4" fmla="val -1920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4. </a:t>
            </a:r>
            <a:endParaRPr lang="en-US" sz="1400" dirty="0" smtClean="0"/>
          </a:p>
          <a:p>
            <a:pPr algn="ctr"/>
            <a:r>
              <a:rPr lang="en-US" sz="1400" dirty="0"/>
              <a:t>Tools for editing.</a:t>
            </a:r>
            <a:endParaRPr lang="en-US" sz="1400" dirty="0" smtClean="0"/>
          </a:p>
        </p:txBody>
      </p:sp>
      <p:sp>
        <p:nvSpPr>
          <p:cNvPr id="12" name="Выноска 1 (граница и черта) 11"/>
          <p:cNvSpPr/>
          <p:nvPr/>
        </p:nvSpPr>
        <p:spPr>
          <a:xfrm>
            <a:off x="4087612" y="4083339"/>
            <a:ext cx="2141737" cy="836298"/>
          </a:xfrm>
          <a:prstGeom prst="accentBorderCallout1">
            <a:avLst>
              <a:gd name="adj1" fmla="val 18750"/>
              <a:gd name="adj2" fmla="val -8333"/>
              <a:gd name="adj3" fmla="val 123075"/>
              <a:gd name="adj4" fmla="val -36106"/>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5</a:t>
            </a:r>
            <a:r>
              <a:rPr lang="en-US" sz="1400" dirty="0"/>
              <a:t>.</a:t>
            </a:r>
            <a:endParaRPr lang="en-US" sz="1400" dirty="0" smtClean="0"/>
          </a:p>
          <a:p>
            <a:pPr algn="ctr"/>
            <a:r>
              <a:rPr lang="en-US" sz="1400" dirty="0" smtClean="0"/>
              <a:t> </a:t>
            </a:r>
            <a:r>
              <a:rPr lang="en-US" sz="1400" dirty="0"/>
              <a:t>Insert information about us</a:t>
            </a:r>
            <a:r>
              <a:rPr lang="ru-RU" sz="1400" dirty="0" smtClean="0"/>
              <a:t>.</a:t>
            </a:r>
            <a:endParaRPr lang="en-US" sz="1400" dirty="0" smtClean="0"/>
          </a:p>
        </p:txBody>
      </p:sp>
      <p:sp>
        <p:nvSpPr>
          <p:cNvPr id="13" name="Выноска 1 (граница и черта) 12"/>
          <p:cNvSpPr/>
          <p:nvPr/>
        </p:nvSpPr>
        <p:spPr>
          <a:xfrm>
            <a:off x="9212062" y="1407476"/>
            <a:ext cx="2141737" cy="836298"/>
          </a:xfrm>
          <a:prstGeom prst="accentBorderCallout1">
            <a:avLst>
              <a:gd name="adj1" fmla="val 18750"/>
              <a:gd name="adj2" fmla="val -8333"/>
              <a:gd name="adj3" fmla="val 305671"/>
              <a:gd name="adj4" fmla="val -53611"/>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6</a:t>
            </a:r>
            <a:r>
              <a:rPr lang="en-US" sz="1400" dirty="0" smtClean="0"/>
              <a:t>.</a:t>
            </a:r>
          </a:p>
          <a:p>
            <a:pPr algn="ctr"/>
            <a:r>
              <a:rPr lang="en-US" sz="1400" dirty="0"/>
              <a:t>For </a:t>
            </a:r>
            <a:r>
              <a:rPr lang="en-US" sz="1400" dirty="0" err="1"/>
              <a:t>youtube</a:t>
            </a:r>
            <a:endParaRPr lang="en-US" sz="1400" dirty="0" smtClean="0"/>
          </a:p>
        </p:txBody>
      </p:sp>
      <p:sp>
        <p:nvSpPr>
          <p:cNvPr id="14" name="Выноска 1 (граница и черта) 13"/>
          <p:cNvSpPr/>
          <p:nvPr/>
        </p:nvSpPr>
        <p:spPr>
          <a:xfrm>
            <a:off x="8914570" y="468152"/>
            <a:ext cx="2141737" cy="836298"/>
          </a:xfrm>
          <a:prstGeom prst="accentBorderCallout1">
            <a:avLst>
              <a:gd name="adj1" fmla="val 18750"/>
              <a:gd name="adj2" fmla="val -8333"/>
              <a:gd name="adj3" fmla="val 417197"/>
              <a:gd name="adj4" fmla="val -85632"/>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4.</a:t>
            </a:r>
            <a:r>
              <a:rPr lang="en-US" sz="1400" dirty="0" smtClean="0"/>
              <a:t>1</a:t>
            </a:r>
            <a:r>
              <a:rPr lang="ru-RU" sz="1400" dirty="0" smtClean="0"/>
              <a:t> </a:t>
            </a:r>
            <a:r>
              <a:rPr lang="en-US" sz="1400" dirty="0" smtClean="0"/>
              <a:t>Add link </a:t>
            </a:r>
            <a:r>
              <a:rPr lang="en-US" sz="1400" smtClean="0"/>
              <a:t>on picture</a:t>
            </a:r>
            <a:r>
              <a:rPr lang="ru-RU" sz="1400" smtClean="0"/>
              <a:t>.</a:t>
            </a:r>
            <a:endParaRPr lang="en-US" sz="1400" dirty="0" smtClean="0"/>
          </a:p>
        </p:txBody>
      </p:sp>
    </p:spTree>
    <p:extLst>
      <p:ext uri="{BB962C8B-B14F-4D97-AF65-F5344CB8AC3E}">
        <p14:creationId xmlns:p14="http://schemas.microsoft.com/office/powerpoint/2010/main" val="26406044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0"/>
            <a:ext cx="12192000" cy="6858000"/>
          </a:xfrm>
          <a:prstGeom prst="rect">
            <a:avLst/>
          </a:prstGeom>
        </p:spPr>
      </p:pic>
      <p:sp>
        <p:nvSpPr>
          <p:cNvPr id="13" name="Выноска со стрелкой влево 12"/>
          <p:cNvSpPr/>
          <p:nvPr/>
        </p:nvSpPr>
        <p:spPr>
          <a:xfrm>
            <a:off x="1400175" y="2019970"/>
            <a:ext cx="3476625" cy="723229"/>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Открываем</a:t>
            </a:r>
            <a:endParaRPr lang="ru-RU" dirty="0"/>
          </a:p>
        </p:txBody>
      </p:sp>
    </p:spTree>
    <p:extLst>
      <p:ext uri="{BB962C8B-B14F-4D97-AF65-F5344CB8AC3E}">
        <p14:creationId xmlns:p14="http://schemas.microsoft.com/office/powerpoint/2010/main" val="39629320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6" name="Рисунок 5"/>
          <p:cNvPicPr>
            <a:picLocks noChangeAspect="1"/>
          </p:cNvPicPr>
          <p:nvPr/>
        </p:nvPicPr>
        <p:blipFill>
          <a:blip r:embed="rId2"/>
          <a:stretch>
            <a:fillRect/>
          </a:stretch>
        </p:blipFill>
        <p:spPr>
          <a:xfrm>
            <a:off x="0" y="0"/>
            <a:ext cx="12192000" cy="6858000"/>
          </a:xfrm>
          <a:prstGeom prst="rect">
            <a:avLst/>
          </a:prstGeom>
        </p:spPr>
      </p:pic>
      <p:sp>
        <p:nvSpPr>
          <p:cNvPr id="5" name="Выноска со стрелкой влево 4"/>
          <p:cNvSpPr/>
          <p:nvPr/>
        </p:nvSpPr>
        <p:spPr>
          <a:xfrm>
            <a:off x="838200" y="1974392"/>
            <a:ext cx="3476625" cy="723229"/>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Open</a:t>
            </a:r>
            <a:endParaRPr lang="ru-RU" dirty="0"/>
          </a:p>
        </p:txBody>
      </p:sp>
      <p:pic>
        <p:nvPicPr>
          <p:cNvPr id="7" name="Рисунок 6"/>
          <p:cNvPicPr>
            <a:picLocks noChangeAspect="1"/>
          </p:cNvPicPr>
          <p:nvPr/>
        </p:nvPicPr>
        <p:blipFill>
          <a:blip r:embed="rId3"/>
          <a:stretch>
            <a:fillRect/>
          </a:stretch>
        </p:blipFill>
        <p:spPr>
          <a:xfrm>
            <a:off x="1828800" y="1554251"/>
            <a:ext cx="295276" cy="230505"/>
          </a:xfrm>
          <a:prstGeom prst="rect">
            <a:avLst/>
          </a:prstGeom>
        </p:spPr>
      </p:pic>
    </p:spTree>
    <p:extLst>
      <p:ext uri="{BB962C8B-B14F-4D97-AF65-F5344CB8AC3E}">
        <p14:creationId xmlns:p14="http://schemas.microsoft.com/office/powerpoint/2010/main" val="2577375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0" y="0"/>
            <a:ext cx="12192000" cy="6858000"/>
          </a:xfrm>
          <a:prstGeom prst="rect">
            <a:avLst/>
          </a:prstGeom>
        </p:spPr>
      </p:pic>
      <p:sp>
        <p:nvSpPr>
          <p:cNvPr id="6" name="Выноска-облако 5"/>
          <p:cNvSpPr/>
          <p:nvPr/>
        </p:nvSpPr>
        <p:spPr>
          <a:xfrm>
            <a:off x="5403730" y="840525"/>
            <a:ext cx="6160009" cy="2167431"/>
          </a:xfrm>
          <a:prstGeom prst="cloud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500" dirty="0"/>
              <a:t>Ваш </a:t>
            </a:r>
            <a:r>
              <a:rPr lang="ru-RU" sz="2500" dirty="0" smtClean="0"/>
              <a:t>сайт. </a:t>
            </a:r>
          </a:p>
          <a:p>
            <a:pPr algn="ctr"/>
            <a:r>
              <a:rPr lang="ru-RU" sz="2500" dirty="0" smtClean="0"/>
              <a:t>Смотрим, что получилось.</a:t>
            </a:r>
            <a:endParaRPr lang="ru-RU" sz="2500" dirty="0"/>
          </a:p>
        </p:txBody>
      </p:sp>
      <p:sp>
        <p:nvSpPr>
          <p:cNvPr id="7" name="Выноска со стрелкой влево 6"/>
          <p:cNvSpPr/>
          <p:nvPr/>
        </p:nvSpPr>
        <p:spPr>
          <a:xfrm>
            <a:off x="4969264" y="3984574"/>
            <a:ext cx="6105136" cy="455153"/>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2</a:t>
            </a:r>
            <a:r>
              <a:rPr lang="ru-RU" sz="1400" dirty="0" smtClean="0"/>
              <a:t>.</a:t>
            </a:r>
          </a:p>
          <a:p>
            <a:pPr algn="ctr"/>
            <a:r>
              <a:rPr lang="ru-RU" sz="1400" dirty="0" smtClean="0"/>
              <a:t>Данные со страницы - профиль юзера.</a:t>
            </a:r>
            <a:endParaRPr lang="ru-RU" sz="1400" dirty="0"/>
          </a:p>
        </p:txBody>
      </p:sp>
      <p:sp>
        <p:nvSpPr>
          <p:cNvPr id="18" name="Выноска со стрелкой влево 17"/>
          <p:cNvSpPr/>
          <p:nvPr/>
        </p:nvSpPr>
        <p:spPr>
          <a:xfrm>
            <a:off x="4842264" y="4521873"/>
            <a:ext cx="5554463" cy="483949"/>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3.</a:t>
            </a:r>
          </a:p>
          <a:p>
            <a:pPr algn="ctr"/>
            <a:r>
              <a:rPr lang="ru-RU" sz="1400" dirty="0"/>
              <a:t>Данные со страницы </a:t>
            </a:r>
            <a:r>
              <a:rPr lang="ru-RU" sz="1400" dirty="0" smtClean="0"/>
              <a:t>-</a:t>
            </a:r>
            <a:r>
              <a:rPr lang="en-US" sz="1400" dirty="0" smtClean="0"/>
              <a:t> </a:t>
            </a:r>
            <a:r>
              <a:rPr lang="ru-RU" sz="1400" dirty="0" smtClean="0"/>
              <a:t>настройки </a:t>
            </a:r>
            <a:r>
              <a:rPr lang="ru-RU" sz="1400" dirty="0"/>
              <a:t>страницы.</a:t>
            </a:r>
          </a:p>
        </p:txBody>
      </p:sp>
      <p:sp>
        <p:nvSpPr>
          <p:cNvPr id="24" name="Выноска со стрелкой вверх 23"/>
          <p:cNvSpPr/>
          <p:nvPr/>
        </p:nvSpPr>
        <p:spPr>
          <a:xfrm>
            <a:off x="1712466" y="5152446"/>
            <a:ext cx="4591049" cy="781680"/>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p>
          <a:p>
            <a:pPr algn="ctr"/>
            <a:r>
              <a:rPr lang="ru-RU" dirty="0" smtClean="0"/>
              <a:t>Ваш адрес сайта в интернете.</a:t>
            </a:r>
            <a:endParaRPr lang="ru-RU" dirty="0"/>
          </a:p>
        </p:txBody>
      </p:sp>
      <p:sp>
        <p:nvSpPr>
          <p:cNvPr id="8" name="Выноска со стрелкой влево 7"/>
          <p:cNvSpPr/>
          <p:nvPr/>
        </p:nvSpPr>
        <p:spPr>
          <a:xfrm flipH="1">
            <a:off x="3248025" y="12525"/>
            <a:ext cx="2777232" cy="745854"/>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a:t>
            </a:r>
          </a:p>
          <a:p>
            <a:pPr algn="ctr"/>
            <a:r>
              <a:rPr lang="ru-RU" sz="1400" dirty="0" smtClean="0"/>
              <a:t>Разделы сайта</a:t>
            </a:r>
            <a:endParaRPr lang="ru-RU" sz="1400" dirty="0"/>
          </a:p>
        </p:txBody>
      </p:sp>
      <p:cxnSp>
        <p:nvCxnSpPr>
          <p:cNvPr id="21" name="Прямая соединительная линия 20"/>
          <p:cNvCxnSpPr/>
          <p:nvPr/>
        </p:nvCxnSpPr>
        <p:spPr>
          <a:xfrm flipV="1">
            <a:off x="3379341" y="5152446"/>
            <a:ext cx="1257300" cy="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1401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1"/>
            <a:ext cx="12191998" cy="6857999"/>
          </a:xfrm>
          <a:prstGeom prst="rect">
            <a:avLst/>
          </a:prstGeom>
        </p:spPr>
      </p:pic>
      <p:sp>
        <p:nvSpPr>
          <p:cNvPr id="10" name="Выноска со стрелкой вверх 9"/>
          <p:cNvSpPr/>
          <p:nvPr/>
        </p:nvSpPr>
        <p:spPr>
          <a:xfrm>
            <a:off x="7982712" y="877878"/>
            <a:ext cx="2598781" cy="829929"/>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500" dirty="0" smtClean="0"/>
              <a:t> 2.</a:t>
            </a:r>
          </a:p>
          <a:p>
            <a:pPr algn="ctr"/>
            <a:r>
              <a:rPr lang="ru-RU" sz="1500" dirty="0" smtClean="0"/>
              <a:t>Нажать</a:t>
            </a:r>
            <a:endParaRPr lang="ru-RU" sz="1500" dirty="0"/>
          </a:p>
        </p:txBody>
      </p:sp>
      <p:sp>
        <p:nvSpPr>
          <p:cNvPr id="15" name="Овал 14"/>
          <p:cNvSpPr/>
          <p:nvPr/>
        </p:nvSpPr>
        <p:spPr>
          <a:xfrm>
            <a:off x="2852928" y="2371091"/>
            <a:ext cx="6519672" cy="73786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dirty="0" smtClean="0"/>
              <a:t>Добавим в расписание визит вашего пациента.</a:t>
            </a:r>
          </a:p>
        </p:txBody>
      </p:sp>
      <p:sp>
        <p:nvSpPr>
          <p:cNvPr id="5" name="Выноска со стрелкой вверх 4"/>
          <p:cNvSpPr/>
          <p:nvPr/>
        </p:nvSpPr>
        <p:spPr>
          <a:xfrm>
            <a:off x="402335" y="1474106"/>
            <a:ext cx="1042417" cy="896985"/>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1.</a:t>
            </a:r>
            <a:endParaRPr lang="ru-RU" sz="1400" dirty="0" smtClean="0"/>
          </a:p>
          <a:p>
            <a:pPr algn="ctr"/>
            <a:r>
              <a:rPr lang="ru-RU" sz="1400" dirty="0" smtClean="0"/>
              <a:t> Открыть</a:t>
            </a:r>
            <a:endParaRPr lang="ru-RU" sz="1400" dirty="0"/>
          </a:p>
        </p:txBody>
      </p:sp>
      <p:sp>
        <p:nvSpPr>
          <p:cNvPr id="6" name="Штриховая стрелка вправо 5"/>
          <p:cNvSpPr/>
          <p:nvPr/>
        </p:nvSpPr>
        <p:spPr>
          <a:xfrm>
            <a:off x="192024" y="4742181"/>
            <a:ext cx="4546091" cy="1798573"/>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4000" dirty="0" smtClean="0"/>
              <a:t>НАЧАЛО</a:t>
            </a:r>
            <a:endParaRPr lang="ru-RU" sz="4000" dirty="0"/>
          </a:p>
        </p:txBody>
      </p:sp>
    </p:spTree>
    <p:extLst>
      <p:ext uri="{BB962C8B-B14F-4D97-AF65-F5344CB8AC3E}">
        <p14:creationId xmlns:p14="http://schemas.microsoft.com/office/powerpoint/2010/main" val="939386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cxnSp>
        <p:nvCxnSpPr>
          <p:cNvPr id="11" name="Прямая соединительная линия 10"/>
          <p:cNvCxnSpPr/>
          <p:nvPr/>
        </p:nvCxnSpPr>
        <p:spPr>
          <a:xfrm flipV="1">
            <a:off x="2257425" y="4233212"/>
            <a:ext cx="1257300" cy="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Рисунок 8"/>
          <p:cNvPicPr>
            <a:picLocks noChangeAspect="1"/>
          </p:cNvPicPr>
          <p:nvPr/>
        </p:nvPicPr>
        <p:blipFill>
          <a:blip r:embed="rId2"/>
          <a:stretch>
            <a:fillRect/>
          </a:stretch>
        </p:blipFill>
        <p:spPr>
          <a:xfrm>
            <a:off x="0" y="1"/>
            <a:ext cx="12192000" cy="6857999"/>
          </a:xfrm>
          <a:prstGeom prst="rect">
            <a:avLst/>
          </a:prstGeom>
        </p:spPr>
      </p:pic>
      <p:sp>
        <p:nvSpPr>
          <p:cNvPr id="5" name="Выноска-облако 4"/>
          <p:cNvSpPr/>
          <p:nvPr/>
        </p:nvSpPr>
        <p:spPr>
          <a:xfrm>
            <a:off x="6029324" y="909662"/>
            <a:ext cx="6010276" cy="2043633"/>
          </a:xfrm>
          <a:prstGeom prst="cloud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Your website.</a:t>
            </a:r>
            <a:endParaRPr lang="ru-RU" sz="4500" dirty="0"/>
          </a:p>
        </p:txBody>
      </p:sp>
      <p:sp>
        <p:nvSpPr>
          <p:cNvPr id="6" name="Выноска со стрелкой влево 5"/>
          <p:cNvSpPr/>
          <p:nvPr/>
        </p:nvSpPr>
        <p:spPr>
          <a:xfrm>
            <a:off x="3528450" y="5105523"/>
            <a:ext cx="4723820" cy="408777"/>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2</a:t>
            </a:r>
            <a:r>
              <a:rPr lang="ru-RU" sz="1400" dirty="0" smtClean="0"/>
              <a:t>.</a:t>
            </a:r>
          </a:p>
          <a:p>
            <a:pPr algn="ctr"/>
            <a:r>
              <a:rPr lang="en-US" sz="1400" dirty="0"/>
              <a:t>Data from the page - the user </a:t>
            </a:r>
            <a:r>
              <a:rPr lang="en-US" sz="1400" dirty="0" smtClean="0"/>
              <a:t>profile.</a:t>
            </a:r>
            <a:endParaRPr lang="ru-RU" sz="1400" dirty="0"/>
          </a:p>
        </p:txBody>
      </p:sp>
      <p:sp>
        <p:nvSpPr>
          <p:cNvPr id="7" name="Выноска со стрелкой влево 6"/>
          <p:cNvSpPr/>
          <p:nvPr/>
        </p:nvSpPr>
        <p:spPr>
          <a:xfrm flipH="1">
            <a:off x="6229350" y="328510"/>
            <a:ext cx="1851918" cy="581152"/>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a:t>
            </a:r>
          </a:p>
          <a:p>
            <a:pPr algn="ctr"/>
            <a:r>
              <a:rPr lang="en-US" sz="1400" dirty="0" smtClean="0"/>
              <a:t>Menu of site</a:t>
            </a:r>
            <a:endParaRPr lang="ru-RU" sz="1400" dirty="0"/>
          </a:p>
        </p:txBody>
      </p:sp>
      <p:sp>
        <p:nvSpPr>
          <p:cNvPr id="8" name="Выноска со стрелкой влево 7"/>
          <p:cNvSpPr/>
          <p:nvPr/>
        </p:nvSpPr>
        <p:spPr>
          <a:xfrm>
            <a:off x="4185674" y="5573636"/>
            <a:ext cx="5135099" cy="472571"/>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3.</a:t>
            </a:r>
          </a:p>
          <a:p>
            <a:pPr algn="ctr"/>
            <a:r>
              <a:rPr lang="en-US" sz="1400" dirty="0"/>
              <a:t>Data from the page - the page settings.</a:t>
            </a:r>
            <a:endParaRPr lang="ru-RU" sz="1400" dirty="0"/>
          </a:p>
        </p:txBody>
      </p:sp>
      <p:sp>
        <p:nvSpPr>
          <p:cNvPr id="13" name="Выноска со стрелкой влево 12"/>
          <p:cNvSpPr/>
          <p:nvPr/>
        </p:nvSpPr>
        <p:spPr>
          <a:xfrm>
            <a:off x="4310642" y="6099517"/>
            <a:ext cx="4723820" cy="408777"/>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2</a:t>
            </a:r>
            <a:r>
              <a:rPr lang="ru-RU" sz="1400" dirty="0" smtClean="0"/>
              <a:t>.</a:t>
            </a:r>
          </a:p>
          <a:p>
            <a:pPr algn="ctr"/>
            <a:r>
              <a:rPr lang="en-US" sz="1400" dirty="0" smtClean="0"/>
              <a:t>4</a:t>
            </a:r>
            <a:r>
              <a:rPr lang="en-US" sz="1400" dirty="0"/>
              <a:t>.</a:t>
            </a:r>
          </a:p>
          <a:p>
            <a:pPr algn="ctr"/>
            <a:r>
              <a:rPr lang="en-US" sz="1400" dirty="0"/>
              <a:t>Your address  website on the Internet.</a:t>
            </a:r>
            <a:endParaRPr lang="ru-RU" sz="1400" dirty="0"/>
          </a:p>
          <a:p>
            <a:pPr algn="ctr"/>
            <a:endParaRPr lang="ru-RU" sz="1400" dirty="0"/>
          </a:p>
        </p:txBody>
      </p:sp>
    </p:spTree>
    <p:extLst>
      <p:ext uri="{BB962C8B-B14F-4D97-AF65-F5344CB8AC3E}">
        <p14:creationId xmlns:p14="http://schemas.microsoft.com/office/powerpoint/2010/main" val="219527287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0" y="0"/>
            <a:ext cx="12192000" cy="6858000"/>
          </a:xfrm>
          <a:prstGeom prst="rect">
            <a:avLst/>
          </a:prstGeom>
        </p:spPr>
      </p:pic>
      <p:sp>
        <p:nvSpPr>
          <p:cNvPr id="7" name="Выноска со стрелкой вверх 6"/>
          <p:cNvSpPr/>
          <p:nvPr/>
        </p:nvSpPr>
        <p:spPr>
          <a:xfrm>
            <a:off x="5010150" y="1825625"/>
            <a:ext cx="4591049" cy="781680"/>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2.</a:t>
            </a:r>
            <a:endParaRPr lang="ru-RU" dirty="0"/>
          </a:p>
          <a:p>
            <a:pPr algn="ctr"/>
            <a:r>
              <a:rPr lang="ru-RU" dirty="0"/>
              <a:t>Данные со страницы -</a:t>
            </a:r>
            <a:r>
              <a:rPr lang="en-US" dirty="0"/>
              <a:t> </a:t>
            </a:r>
            <a:r>
              <a:rPr lang="ru-RU" dirty="0"/>
              <a:t>настройки страницы.</a:t>
            </a:r>
          </a:p>
        </p:txBody>
      </p:sp>
      <p:sp>
        <p:nvSpPr>
          <p:cNvPr id="8" name="Выноска со стрелкой влево 7"/>
          <p:cNvSpPr/>
          <p:nvPr/>
        </p:nvSpPr>
        <p:spPr>
          <a:xfrm flipH="1">
            <a:off x="4829174" y="77967"/>
            <a:ext cx="2762250" cy="466725"/>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a:t>
            </a:r>
          </a:p>
          <a:p>
            <a:pPr algn="ctr"/>
            <a:r>
              <a:rPr lang="ru-RU" sz="1400" dirty="0" smtClean="0"/>
              <a:t>Раздел сайта</a:t>
            </a:r>
            <a:endParaRPr lang="ru-RU" sz="1400" dirty="0"/>
          </a:p>
        </p:txBody>
      </p:sp>
      <p:sp>
        <p:nvSpPr>
          <p:cNvPr id="9" name="Выноска со стрелкой вверх 8"/>
          <p:cNvSpPr/>
          <p:nvPr/>
        </p:nvSpPr>
        <p:spPr>
          <a:xfrm>
            <a:off x="1295401" y="4677569"/>
            <a:ext cx="4591049" cy="1046956"/>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3</a:t>
            </a:r>
            <a:r>
              <a:rPr lang="ru-RU" dirty="0" smtClean="0"/>
              <a:t>.</a:t>
            </a:r>
            <a:endParaRPr lang="ru-RU" dirty="0"/>
          </a:p>
          <a:p>
            <a:pPr algn="ctr"/>
            <a:r>
              <a:rPr lang="ru-RU" dirty="0"/>
              <a:t>Данные со страницы -</a:t>
            </a:r>
            <a:r>
              <a:rPr lang="en-US" dirty="0"/>
              <a:t> </a:t>
            </a:r>
            <a:r>
              <a:rPr lang="ru-RU" dirty="0"/>
              <a:t>настройки страницы.</a:t>
            </a:r>
          </a:p>
        </p:txBody>
      </p:sp>
      <p:pic>
        <p:nvPicPr>
          <p:cNvPr id="5" name="Рисунок 4"/>
          <p:cNvPicPr>
            <a:picLocks noChangeAspect="1"/>
          </p:cNvPicPr>
          <p:nvPr/>
        </p:nvPicPr>
        <p:blipFill>
          <a:blip r:embed="rId3"/>
          <a:stretch>
            <a:fillRect/>
          </a:stretch>
        </p:blipFill>
        <p:spPr>
          <a:xfrm>
            <a:off x="694944" y="1067274"/>
            <a:ext cx="1672971" cy="1246828"/>
          </a:xfrm>
          <a:prstGeom prst="rect">
            <a:avLst/>
          </a:prstGeom>
        </p:spPr>
      </p:pic>
    </p:spTree>
    <p:extLst>
      <p:ext uri="{BB962C8B-B14F-4D97-AF65-F5344CB8AC3E}">
        <p14:creationId xmlns:p14="http://schemas.microsoft.com/office/powerpoint/2010/main" val="161905552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5" name="Рисунок 4"/>
          <p:cNvPicPr>
            <a:picLocks noChangeAspect="1"/>
          </p:cNvPicPr>
          <p:nvPr/>
        </p:nvPicPr>
        <p:blipFill>
          <a:blip r:embed="rId2"/>
          <a:stretch>
            <a:fillRect/>
          </a:stretch>
        </p:blipFill>
        <p:spPr>
          <a:xfrm>
            <a:off x="0" y="1"/>
            <a:ext cx="12192000" cy="6858000"/>
          </a:xfrm>
          <a:prstGeom prst="rect">
            <a:avLst/>
          </a:prstGeom>
        </p:spPr>
      </p:pic>
      <p:sp>
        <p:nvSpPr>
          <p:cNvPr id="6" name="Выноска со стрелкой вверх 5"/>
          <p:cNvSpPr/>
          <p:nvPr/>
        </p:nvSpPr>
        <p:spPr>
          <a:xfrm>
            <a:off x="5886450" y="1027906"/>
            <a:ext cx="4591049" cy="781680"/>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2.</a:t>
            </a:r>
            <a:endParaRPr lang="ru-RU" dirty="0"/>
          </a:p>
          <a:p>
            <a:pPr algn="ctr"/>
            <a:r>
              <a:rPr lang="en-US" dirty="0"/>
              <a:t>Data from the page - the page settings.</a:t>
            </a:r>
            <a:endParaRPr lang="ru-RU" dirty="0"/>
          </a:p>
        </p:txBody>
      </p:sp>
      <p:sp>
        <p:nvSpPr>
          <p:cNvPr id="7" name="Выноска со стрелкой влево 6"/>
          <p:cNvSpPr/>
          <p:nvPr/>
        </p:nvSpPr>
        <p:spPr>
          <a:xfrm flipH="1">
            <a:off x="4772025" y="64294"/>
            <a:ext cx="2933699" cy="466725"/>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a:t>
            </a:r>
          </a:p>
          <a:p>
            <a:pPr algn="ctr"/>
            <a:r>
              <a:rPr lang="en-US" sz="1400" dirty="0" smtClean="0"/>
              <a:t>Menu site</a:t>
            </a:r>
            <a:endParaRPr lang="ru-RU" sz="1400" dirty="0"/>
          </a:p>
        </p:txBody>
      </p:sp>
      <p:sp>
        <p:nvSpPr>
          <p:cNvPr id="8" name="Выноска со стрелкой вверх 7"/>
          <p:cNvSpPr/>
          <p:nvPr/>
        </p:nvSpPr>
        <p:spPr>
          <a:xfrm>
            <a:off x="3800475" y="2954338"/>
            <a:ext cx="4591049" cy="1046956"/>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3</a:t>
            </a:r>
            <a:r>
              <a:rPr lang="ru-RU" dirty="0" smtClean="0"/>
              <a:t>.</a:t>
            </a:r>
            <a:endParaRPr lang="ru-RU" dirty="0"/>
          </a:p>
          <a:p>
            <a:pPr algn="ctr"/>
            <a:r>
              <a:rPr lang="en-US" dirty="0"/>
              <a:t>Data from the page - the page settings.</a:t>
            </a:r>
            <a:endParaRPr lang="ru-RU" dirty="0"/>
          </a:p>
        </p:txBody>
      </p:sp>
      <p:pic>
        <p:nvPicPr>
          <p:cNvPr id="4" name="Рисунок 3"/>
          <p:cNvPicPr>
            <a:picLocks noChangeAspect="1"/>
          </p:cNvPicPr>
          <p:nvPr/>
        </p:nvPicPr>
        <p:blipFill>
          <a:blip r:embed="rId3"/>
          <a:stretch>
            <a:fillRect/>
          </a:stretch>
        </p:blipFill>
        <p:spPr>
          <a:xfrm>
            <a:off x="1700784" y="453539"/>
            <a:ext cx="1523428" cy="1148734"/>
          </a:xfrm>
          <a:prstGeom prst="rect">
            <a:avLst/>
          </a:prstGeom>
        </p:spPr>
      </p:pic>
    </p:spTree>
    <p:extLst>
      <p:ext uri="{BB962C8B-B14F-4D97-AF65-F5344CB8AC3E}">
        <p14:creationId xmlns:p14="http://schemas.microsoft.com/office/powerpoint/2010/main" val="330411310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5" name="Рисунок 4"/>
          <p:cNvPicPr>
            <a:picLocks noChangeAspect="1"/>
          </p:cNvPicPr>
          <p:nvPr/>
        </p:nvPicPr>
        <p:blipFill>
          <a:blip r:embed="rId2"/>
          <a:stretch>
            <a:fillRect/>
          </a:stretch>
        </p:blipFill>
        <p:spPr>
          <a:xfrm>
            <a:off x="1" y="0"/>
            <a:ext cx="12192000" cy="6858000"/>
          </a:xfrm>
          <a:prstGeom prst="rect">
            <a:avLst/>
          </a:prstGeom>
        </p:spPr>
      </p:pic>
      <p:sp>
        <p:nvSpPr>
          <p:cNvPr id="7" name="Выноска со стрелкой влево 6"/>
          <p:cNvSpPr/>
          <p:nvPr/>
        </p:nvSpPr>
        <p:spPr>
          <a:xfrm flipH="1">
            <a:off x="6991349" y="131762"/>
            <a:ext cx="2762250" cy="466725"/>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a:t>
            </a:r>
          </a:p>
          <a:p>
            <a:pPr algn="ctr"/>
            <a:r>
              <a:rPr lang="ru-RU" sz="1400" dirty="0" smtClean="0"/>
              <a:t>Раздел сайта</a:t>
            </a:r>
            <a:endParaRPr lang="ru-RU" sz="1400" dirty="0"/>
          </a:p>
        </p:txBody>
      </p:sp>
      <p:sp>
        <p:nvSpPr>
          <p:cNvPr id="9" name="Выноска со стрелкой влево 8"/>
          <p:cNvSpPr/>
          <p:nvPr/>
        </p:nvSpPr>
        <p:spPr>
          <a:xfrm>
            <a:off x="4667249" y="2886075"/>
            <a:ext cx="5555743" cy="1085850"/>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2.</a:t>
            </a:r>
          </a:p>
          <a:p>
            <a:pPr algn="ctr"/>
            <a:r>
              <a:rPr lang="ru-RU" dirty="0"/>
              <a:t>Данные со страницы -</a:t>
            </a:r>
            <a:r>
              <a:rPr lang="en-US" dirty="0"/>
              <a:t> </a:t>
            </a:r>
            <a:r>
              <a:rPr lang="ru-RU" dirty="0"/>
              <a:t>настройки страницы.</a:t>
            </a:r>
          </a:p>
          <a:p>
            <a:pPr algn="ctr"/>
            <a:endParaRPr lang="ru-RU" dirty="0"/>
          </a:p>
        </p:txBody>
      </p:sp>
    </p:spTree>
    <p:extLst>
      <p:ext uri="{BB962C8B-B14F-4D97-AF65-F5344CB8AC3E}">
        <p14:creationId xmlns:p14="http://schemas.microsoft.com/office/powerpoint/2010/main" val="8003128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5" name="Рисунок 4"/>
          <p:cNvPicPr>
            <a:picLocks noChangeAspect="1"/>
          </p:cNvPicPr>
          <p:nvPr/>
        </p:nvPicPr>
        <p:blipFill>
          <a:blip r:embed="rId2"/>
          <a:stretch>
            <a:fillRect/>
          </a:stretch>
        </p:blipFill>
        <p:spPr>
          <a:xfrm>
            <a:off x="0" y="1"/>
            <a:ext cx="12192000" cy="6858000"/>
          </a:xfrm>
          <a:prstGeom prst="rect">
            <a:avLst/>
          </a:prstGeom>
        </p:spPr>
      </p:pic>
      <p:sp>
        <p:nvSpPr>
          <p:cNvPr id="6" name="Выноска со стрелкой влево 5"/>
          <p:cNvSpPr/>
          <p:nvPr/>
        </p:nvSpPr>
        <p:spPr>
          <a:xfrm flipH="1">
            <a:off x="6867524" y="54770"/>
            <a:ext cx="2666999" cy="485774"/>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a:t>
            </a:r>
          </a:p>
          <a:p>
            <a:pPr algn="ctr"/>
            <a:r>
              <a:rPr lang="en-US" sz="1400" dirty="0" smtClean="0"/>
              <a:t>Menu </a:t>
            </a:r>
            <a:r>
              <a:rPr lang="en-US" sz="1400" dirty="0"/>
              <a:t>of the website</a:t>
            </a:r>
            <a:endParaRPr lang="ru-RU" sz="1400" dirty="0"/>
          </a:p>
        </p:txBody>
      </p:sp>
      <p:sp>
        <p:nvSpPr>
          <p:cNvPr id="7" name="Выноска со стрелкой влево 6"/>
          <p:cNvSpPr/>
          <p:nvPr/>
        </p:nvSpPr>
        <p:spPr>
          <a:xfrm>
            <a:off x="5438774" y="3259139"/>
            <a:ext cx="3705225" cy="1085850"/>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2.</a:t>
            </a:r>
          </a:p>
          <a:p>
            <a:pPr algn="ctr"/>
            <a:r>
              <a:rPr lang="en-US" dirty="0"/>
              <a:t>Data from the page - the page settings.</a:t>
            </a:r>
            <a:endParaRPr lang="ru-RU" dirty="0"/>
          </a:p>
        </p:txBody>
      </p:sp>
    </p:spTree>
    <p:extLst>
      <p:ext uri="{BB962C8B-B14F-4D97-AF65-F5344CB8AC3E}">
        <p14:creationId xmlns:p14="http://schemas.microsoft.com/office/powerpoint/2010/main" val="40373385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rmAutofit/>
          </a:bodyPr>
          <a:lstStyle/>
          <a:p>
            <a:pPr marL="0" indent="0">
              <a:buNone/>
            </a:pPr>
            <a:r>
              <a:rPr lang="ru-RU" sz="8000" dirty="0" smtClean="0"/>
              <a:t>Реклама вашего сайт.</a:t>
            </a:r>
            <a:endParaRPr lang="ru-RU" sz="8000" dirty="0"/>
          </a:p>
        </p:txBody>
      </p:sp>
    </p:spTree>
    <p:extLst>
      <p:ext uri="{BB962C8B-B14F-4D97-AF65-F5344CB8AC3E}">
        <p14:creationId xmlns:p14="http://schemas.microsoft.com/office/powerpoint/2010/main" val="22427565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rmAutofit/>
          </a:bodyPr>
          <a:lstStyle/>
          <a:p>
            <a:pPr marL="0" indent="0">
              <a:buNone/>
            </a:pPr>
            <a:r>
              <a:rPr lang="en-US" sz="7000" dirty="0"/>
              <a:t>Advertising your website.</a:t>
            </a:r>
            <a:endParaRPr lang="ru-RU" sz="7000" dirty="0"/>
          </a:p>
        </p:txBody>
      </p:sp>
    </p:spTree>
    <p:extLst>
      <p:ext uri="{BB962C8B-B14F-4D97-AF65-F5344CB8AC3E}">
        <p14:creationId xmlns:p14="http://schemas.microsoft.com/office/powerpoint/2010/main" val="42220380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Прямая соединительная линия 20"/>
          <p:cNvCxnSpPr/>
          <p:nvPr/>
        </p:nvCxnSpPr>
        <p:spPr>
          <a:xfrm flipV="1">
            <a:off x="3390900" y="5219700"/>
            <a:ext cx="1257300" cy="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Рисунок 7"/>
          <p:cNvPicPr>
            <a:picLocks noChangeAspect="1"/>
          </p:cNvPicPr>
          <p:nvPr/>
        </p:nvPicPr>
        <p:blipFill>
          <a:blip r:embed="rId2"/>
          <a:stretch>
            <a:fillRect/>
          </a:stretch>
        </p:blipFill>
        <p:spPr>
          <a:xfrm>
            <a:off x="0" y="1"/>
            <a:ext cx="12192000" cy="6857999"/>
          </a:xfrm>
          <a:prstGeom prst="rect">
            <a:avLst/>
          </a:prstGeom>
        </p:spPr>
      </p:pic>
      <p:sp>
        <p:nvSpPr>
          <p:cNvPr id="6" name="Выноска-облако 5"/>
          <p:cNvSpPr/>
          <p:nvPr/>
        </p:nvSpPr>
        <p:spPr>
          <a:xfrm>
            <a:off x="5879591" y="677742"/>
            <a:ext cx="6160009" cy="2167431"/>
          </a:xfrm>
          <a:prstGeom prst="cloud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500" dirty="0" smtClean="0"/>
              <a:t>Смотрим как раскручивать ваш сайт.</a:t>
            </a:r>
            <a:endParaRPr lang="ru-RU" sz="2500" dirty="0"/>
          </a:p>
        </p:txBody>
      </p:sp>
      <p:sp>
        <p:nvSpPr>
          <p:cNvPr id="18" name="Выноска со стрелкой влево 17"/>
          <p:cNvSpPr/>
          <p:nvPr/>
        </p:nvSpPr>
        <p:spPr>
          <a:xfrm>
            <a:off x="4763647" y="4431116"/>
            <a:ext cx="5554463" cy="1244165"/>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1</a:t>
            </a:r>
            <a:r>
              <a:rPr lang="ru-RU" sz="1400" dirty="0" smtClean="0"/>
              <a:t>.</a:t>
            </a:r>
            <a:endParaRPr lang="ru-RU" sz="1400" dirty="0"/>
          </a:p>
          <a:p>
            <a:pPr algn="ctr"/>
            <a:r>
              <a:rPr lang="ru-RU" sz="1400" dirty="0" smtClean="0"/>
              <a:t>Размещаем ссылку на ваш сайт в социальных сетях, каталогах. Также можете посмотреть информацию в </a:t>
            </a:r>
            <a:r>
              <a:rPr lang="en-US" sz="1400" dirty="0" smtClean="0"/>
              <a:t>google </a:t>
            </a:r>
            <a:r>
              <a:rPr lang="ru-RU" sz="1400" dirty="0" smtClean="0"/>
              <a:t>как раскручивать сайт.</a:t>
            </a:r>
            <a:endParaRPr lang="ru-RU" sz="1400" dirty="0"/>
          </a:p>
        </p:txBody>
      </p:sp>
    </p:spTree>
    <p:extLst>
      <p:ext uri="{BB962C8B-B14F-4D97-AF65-F5344CB8AC3E}">
        <p14:creationId xmlns:p14="http://schemas.microsoft.com/office/powerpoint/2010/main" val="64114682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cxnSp>
        <p:nvCxnSpPr>
          <p:cNvPr id="11" name="Прямая соединительная линия 10"/>
          <p:cNvCxnSpPr/>
          <p:nvPr/>
        </p:nvCxnSpPr>
        <p:spPr>
          <a:xfrm flipV="1">
            <a:off x="2257425" y="4233212"/>
            <a:ext cx="1257300" cy="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Рисунок 6"/>
          <p:cNvPicPr>
            <a:picLocks noChangeAspect="1"/>
          </p:cNvPicPr>
          <p:nvPr/>
        </p:nvPicPr>
        <p:blipFill>
          <a:blip r:embed="rId2"/>
          <a:stretch>
            <a:fillRect/>
          </a:stretch>
        </p:blipFill>
        <p:spPr>
          <a:xfrm>
            <a:off x="-129490" y="-952"/>
            <a:ext cx="12192000" cy="6857999"/>
          </a:xfrm>
          <a:prstGeom prst="rect">
            <a:avLst/>
          </a:prstGeom>
        </p:spPr>
      </p:pic>
      <p:sp>
        <p:nvSpPr>
          <p:cNvPr id="13" name="Выноска-облако 12"/>
          <p:cNvSpPr/>
          <p:nvPr/>
        </p:nvSpPr>
        <p:spPr>
          <a:xfrm>
            <a:off x="5705855" y="-952"/>
            <a:ext cx="6160009" cy="2167431"/>
          </a:xfrm>
          <a:prstGeom prst="cloud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See How to untwist the site.</a:t>
            </a:r>
            <a:endParaRPr lang="ru-RU" sz="2500" dirty="0"/>
          </a:p>
        </p:txBody>
      </p:sp>
      <p:sp>
        <p:nvSpPr>
          <p:cNvPr id="14" name="Выноска со стрелкой влево 13"/>
          <p:cNvSpPr/>
          <p:nvPr/>
        </p:nvSpPr>
        <p:spPr>
          <a:xfrm>
            <a:off x="3657096" y="3481826"/>
            <a:ext cx="5554463" cy="1244165"/>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a:p>
            <a:pPr algn="ctr"/>
            <a:r>
              <a:rPr lang="en-US" sz="1400" dirty="0"/>
              <a:t>Add link on your page in social network. And look information about advertising personal page in google</a:t>
            </a:r>
            <a:endParaRPr lang="ru-RU" sz="1400" dirty="0"/>
          </a:p>
        </p:txBody>
      </p:sp>
    </p:spTree>
    <p:extLst>
      <p:ext uri="{BB962C8B-B14F-4D97-AF65-F5344CB8AC3E}">
        <p14:creationId xmlns:p14="http://schemas.microsoft.com/office/powerpoint/2010/main" val="347395227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10" name="Рисунок 9"/>
          <p:cNvPicPr>
            <a:picLocks noChangeAspect="1"/>
          </p:cNvPicPr>
          <p:nvPr/>
        </p:nvPicPr>
        <p:blipFill>
          <a:blip r:embed="rId2"/>
          <a:stretch>
            <a:fillRect/>
          </a:stretch>
        </p:blipFill>
        <p:spPr>
          <a:xfrm>
            <a:off x="7681150" y="4481893"/>
            <a:ext cx="1438275" cy="161925"/>
          </a:xfrm>
          <a:prstGeom prst="rect">
            <a:avLst/>
          </a:prstGeom>
        </p:spPr>
      </p:pic>
      <p:pic>
        <p:nvPicPr>
          <p:cNvPr id="12" name="Рисунок 11"/>
          <p:cNvPicPr>
            <a:picLocks noChangeAspect="1"/>
          </p:cNvPicPr>
          <p:nvPr/>
        </p:nvPicPr>
        <p:blipFill>
          <a:blip r:embed="rId3"/>
          <a:stretch>
            <a:fillRect/>
          </a:stretch>
        </p:blipFill>
        <p:spPr>
          <a:xfrm>
            <a:off x="1" y="1"/>
            <a:ext cx="12192000" cy="6858000"/>
          </a:xfrm>
          <a:prstGeom prst="rect">
            <a:avLst/>
          </a:prstGeom>
        </p:spPr>
      </p:pic>
      <p:sp>
        <p:nvSpPr>
          <p:cNvPr id="7" name="Выноска со стрелкой вверх 6"/>
          <p:cNvSpPr/>
          <p:nvPr/>
        </p:nvSpPr>
        <p:spPr>
          <a:xfrm>
            <a:off x="5075210" y="2422777"/>
            <a:ext cx="2487168" cy="1188720"/>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1.</a:t>
            </a:r>
          </a:p>
          <a:p>
            <a:pPr algn="ctr"/>
            <a:r>
              <a:rPr lang="ru-RU" dirty="0" smtClean="0"/>
              <a:t>Нажимаем на кнопку</a:t>
            </a:r>
            <a:endParaRPr lang="ru-RU" dirty="0"/>
          </a:p>
        </p:txBody>
      </p:sp>
      <p:sp>
        <p:nvSpPr>
          <p:cNvPr id="9" name="Выноска-облако 8"/>
          <p:cNvSpPr/>
          <p:nvPr/>
        </p:nvSpPr>
        <p:spPr>
          <a:xfrm>
            <a:off x="673798" y="356433"/>
            <a:ext cx="7007352" cy="1709912"/>
          </a:xfrm>
          <a:prstGeom prst="cloud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500" dirty="0"/>
              <a:t>Смотрим как разместить ссылку на ваш сайт в социальных сетях.</a:t>
            </a:r>
          </a:p>
        </p:txBody>
      </p:sp>
      <p:sp>
        <p:nvSpPr>
          <p:cNvPr id="11" name="Выноска со стрелкой влево 10"/>
          <p:cNvSpPr/>
          <p:nvPr/>
        </p:nvSpPr>
        <p:spPr>
          <a:xfrm flipH="1">
            <a:off x="7185469" y="6027045"/>
            <a:ext cx="3867912" cy="614236"/>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2</a:t>
            </a:r>
            <a:r>
              <a:rPr lang="en-US" sz="1400" dirty="0" smtClean="0"/>
              <a:t>.</a:t>
            </a:r>
            <a:endParaRPr lang="ru-RU" sz="1400" dirty="0" smtClean="0"/>
          </a:p>
          <a:p>
            <a:pPr algn="ctr"/>
            <a:r>
              <a:rPr lang="ru-RU" sz="1400" dirty="0" smtClean="0"/>
              <a:t>Подтверждаем размещение.</a:t>
            </a:r>
            <a:endParaRPr lang="en-US" sz="1400" dirty="0"/>
          </a:p>
        </p:txBody>
      </p:sp>
    </p:spTree>
    <p:extLst>
      <p:ext uri="{BB962C8B-B14F-4D97-AF65-F5344CB8AC3E}">
        <p14:creationId xmlns:p14="http://schemas.microsoft.com/office/powerpoint/2010/main" val="1690929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stretch>
            <a:fillRect/>
          </a:stretch>
        </p:blipFill>
        <p:spPr>
          <a:xfrm>
            <a:off x="0" y="1"/>
            <a:ext cx="12191999" cy="6858000"/>
          </a:xfrm>
          <a:prstGeom prst="rect">
            <a:avLst/>
          </a:prstGeom>
        </p:spPr>
      </p:pic>
      <p:sp>
        <p:nvSpPr>
          <p:cNvPr id="10" name="Выноска со стрелкой вверх 9"/>
          <p:cNvSpPr/>
          <p:nvPr/>
        </p:nvSpPr>
        <p:spPr>
          <a:xfrm>
            <a:off x="7243536" y="981888"/>
            <a:ext cx="4209141" cy="1095469"/>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300" dirty="0" smtClean="0"/>
              <a:t> </a:t>
            </a:r>
            <a:r>
              <a:rPr lang="en-US" sz="2300" dirty="0" smtClean="0"/>
              <a:t>Click here</a:t>
            </a:r>
            <a:endParaRPr lang="ru-RU" sz="2300" dirty="0"/>
          </a:p>
        </p:txBody>
      </p:sp>
      <p:sp>
        <p:nvSpPr>
          <p:cNvPr id="14" name="Овал 13"/>
          <p:cNvSpPr/>
          <p:nvPr/>
        </p:nvSpPr>
        <p:spPr>
          <a:xfrm>
            <a:off x="603068" y="498058"/>
            <a:ext cx="6444343" cy="1698171"/>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Add visit of your </a:t>
            </a:r>
            <a:r>
              <a:rPr lang="en-US" sz="3000" dirty="0"/>
              <a:t>patient</a:t>
            </a:r>
            <a:r>
              <a:rPr lang="en-US" sz="3000" dirty="0" smtClean="0"/>
              <a:t> </a:t>
            </a:r>
            <a:r>
              <a:rPr lang="en-US" sz="3000" dirty="0"/>
              <a:t>to </a:t>
            </a:r>
            <a:r>
              <a:rPr lang="en-US" sz="3000" dirty="0" smtClean="0"/>
              <a:t>the schedule </a:t>
            </a:r>
            <a:endParaRPr lang="ru-RU" sz="3000" dirty="0"/>
          </a:p>
        </p:txBody>
      </p:sp>
      <p:sp>
        <p:nvSpPr>
          <p:cNvPr id="6" name="Штриховая стрелка вправо 5"/>
          <p:cNvSpPr/>
          <p:nvPr/>
        </p:nvSpPr>
        <p:spPr>
          <a:xfrm>
            <a:off x="192024" y="4742181"/>
            <a:ext cx="4546091" cy="1798573"/>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dirty="0" smtClean="0"/>
              <a:t>START</a:t>
            </a:r>
            <a:endParaRPr lang="ru-RU" sz="4000" dirty="0"/>
          </a:p>
        </p:txBody>
      </p:sp>
    </p:spTree>
    <p:extLst>
      <p:ext uri="{BB962C8B-B14F-4D97-AF65-F5344CB8AC3E}">
        <p14:creationId xmlns:p14="http://schemas.microsoft.com/office/powerpoint/2010/main" val="22345122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0" y="0"/>
            <a:ext cx="12279305" cy="6858000"/>
          </a:xfrm>
          <a:prstGeom prst="rect">
            <a:avLst/>
          </a:prstGeom>
        </p:spPr>
      </p:pic>
      <p:sp>
        <p:nvSpPr>
          <p:cNvPr id="5" name="Выноска со стрелкой вверх 4"/>
          <p:cNvSpPr/>
          <p:nvPr/>
        </p:nvSpPr>
        <p:spPr>
          <a:xfrm>
            <a:off x="4616295" y="2157740"/>
            <a:ext cx="2487168" cy="1188720"/>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1.</a:t>
            </a:r>
          </a:p>
          <a:p>
            <a:pPr algn="ctr"/>
            <a:r>
              <a:rPr lang="en-US" dirty="0"/>
              <a:t>Push the button</a:t>
            </a:r>
            <a:endParaRPr lang="ru-RU" dirty="0"/>
          </a:p>
        </p:txBody>
      </p:sp>
      <p:sp>
        <p:nvSpPr>
          <p:cNvPr id="6" name="Выноска-облако 5"/>
          <p:cNvSpPr/>
          <p:nvPr/>
        </p:nvSpPr>
        <p:spPr>
          <a:xfrm>
            <a:off x="673798" y="356433"/>
            <a:ext cx="7007352" cy="1709912"/>
          </a:xfrm>
          <a:prstGeom prst="cloud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smtClean="0"/>
              <a:t>How to share  with friends.</a:t>
            </a:r>
            <a:endParaRPr lang="ru-RU" sz="2500" dirty="0"/>
          </a:p>
        </p:txBody>
      </p:sp>
      <p:sp>
        <p:nvSpPr>
          <p:cNvPr id="7" name="Выноска со стрелкой влево 6"/>
          <p:cNvSpPr/>
          <p:nvPr/>
        </p:nvSpPr>
        <p:spPr>
          <a:xfrm flipH="1">
            <a:off x="3063412" y="5257788"/>
            <a:ext cx="3867912" cy="614236"/>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p>
          <a:p>
            <a:pPr algn="ctr"/>
            <a:r>
              <a:rPr lang="en-US" sz="1400" dirty="0" smtClean="0"/>
              <a:t>Confirm.</a:t>
            </a:r>
            <a:endParaRPr lang="en-US" sz="1400" dirty="0"/>
          </a:p>
        </p:txBody>
      </p:sp>
    </p:spTree>
    <p:extLst>
      <p:ext uri="{BB962C8B-B14F-4D97-AF65-F5344CB8AC3E}">
        <p14:creationId xmlns:p14="http://schemas.microsoft.com/office/powerpoint/2010/main" val="20497568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rmAutofit/>
          </a:bodyPr>
          <a:lstStyle/>
          <a:p>
            <a:pPr marL="0" indent="0">
              <a:buNone/>
            </a:pPr>
            <a:r>
              <a:rPr lang="ru-RU" sz="8000" dirty="0" smtClean="0"/>
              <a:t>Регистрация.</a:t>
            </a:r>
            <a:endParaRPr lang="ru-RU" sz="8000" dirty="0"/>
          </a:p>
        </p:txBody>
      </p:sp>
    </p:spTree>
    <p:extLst>
      <p:ext uri="{BB962C8B-B14F-4D97-AF65-F5344CB8AC3E}">
        <p14:creationId xmlns:p14="http://schemas.microsoft.com/office/powerpoint/2010/main" val="26642830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rmAutofit/>
          </a:bodyPr>
          <a:lstStyle/>
          <a:p>
            <a:pPr marL="0" indent="0">
              <a:buNone/>
            </a:pPr>
            <a:r>
              <a:rPr lang="en-US" sz="8000" dirty="0" smtClean="0"/>
              <a:t>Registration.</a:t>
            </a:r>
            <a:endParaRPr lang="ru-RU" sz="8000" dirty="0"/>
          </a:p>
        </p:txBody>
      </p:sp>
    </p:spTree>
    <p:extLst>
      <p:ext uri="{BB962C8B-B14F-4D97-AF65-F5344CB8AC3E}">
        <p14:creationId xmlns:p14="http://schemas.microsoft.com/office/powerpoint/2010/main" val="19540916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12192000" cy="6858000"/>
          </a:xfrm>
          <a:prstGeom prst="rect">
            <a:avLst/>
          </a:prstGeom>
        </p:spPr>
      </p:pic>
      <p:sp>
        <p:nvSpPr>
          <p:cNvPr id="12" name="Выноска со стрелкой вверх 11"/>
          <p:cNvSpPr/>
          <p:nvPr/>
        </p:nvSpPr>
        <p:spPr>
          <a:xfrm>
            <a:off x="9244584" y="335152"/>
            <a:ext cx="1362455" cy="1045591"/>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1</a:t>
            </a:r>
            <a:r>
              <a:rPr lang="ru-RU" dirty="0" smtClean="0"/>
              <a:t>.</a:t>
            </a:r>
            <a:endParaRPr lang="ru-RU" dirty="0"/>
          </a:p>
          <a:p>
            <a:pPr algn="ctr"/>
            <a:r>
              <a:rPr lang="ru-RU" dirty="0" smtClean="0"/>
              <a:t>Входим.</a:t>
            </a:r>
            <a:endParaRPr lang="ru-RU" dirty="0"/>
          </a:p>
        </p:txBody>
      </p:sp>
      <p:sp>
        <p:nvSpPr>
          <p:cNvPr id="15" name="Скругленный прямоугольник 14"/>
          <p:cNvSpPr/>
          <p:nvPr/>
        </p:nvSpPr>
        <p:spPr>
          <a:xfrm>
            <a:off x="2753868" y="1095692"/>
            <a:ext cx="6115812" cy="172066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2400" dirty="0" smtClean="0"/>
              <a:t>Для сохранения реальных персональных данных а не тестовых о ваших личных пациентах вам необходимо зарегистрироваться.</a:t>
            </a:r>
            <a:endParaRPr lang="ru-RU" sz="2400" dirty="0"/>
          </a:p>
        </p:txBody>
      </p:sp>
    </p:spTree>
    <p:extLst>
      <p:ext uri="{BB962C8B-B14F-4D97-AF65-F5344CB8AC3E}">
        <p14:creationId xmlns:p14="http://schemas.microsoft.com/office/powerpoint/2010/main" val="11771326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p:cNvPicPr>
            <a:picLocks noChangeAspect="1"/>
          </p:cNvPicPr>
          <p:nvPr/>
        </p:nvPicPr>
        <p:blipFill>
          <a:blip r:embed="rId2"/>
          <a:stretch>
            <a:fillRect/>
          </a:stretch>
        </p:blipFill>
        <p:spPr>
          <a:xfrm>
            <a:off x="0" y="0"/>
            <a:ext cx="12192000" cy="6931152"/>
          </a:xfrm>
          <a:prstGeom prst="rect">
            <a:avLst/>
          </a:prstGeom>
        </p:spPr>
      </p:pic>
      <p:sp>
        <p:nvSpPr>
          <p:cNvPr id="11" name="Выноска со стрелкой вверх 10"/>
          <p:cNvSpPr/>
          <p:nvPr/>
        </p:nvSpPr>
        <p:spPr>
          <a:xfrm>
            <a:off x="9290304" y="572896"/>
            <a:ext cx="1362455" cy="1045591"/>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1</a:t>
            </a:r>
            <a:r>
              <a:rPr lang="ru-RU" dirty="0" smtClean="0"/>
              <a:t>.</a:t>
            </a:r>
            <a:endParaRPr lang="ru-RU" dirty="0"/>
          </a:p>
          <a:p>
            <a:pPr algn="ctr"/>
            <a:r>
              <a:rPr lang="en-US" dirty="0" smtClean="0"/>
              <a:t>Click</a:t>
            </a:r>
            <a:r>
              <a:rPr lang="ru-RU" dirty="0" smtClean="0"/>
              <a:t>.</a:t>
            </a:r>
            <a:endParaRPr lang="ru-RU" dirty="0"/>
          </a:p>
        </p:txBody>
      </p:sp>
      <p:sp>
        <p:nvSpPr>
          <p:cNvPr id="12" name="Скругленный прямоугольник 11"/>
          <p:cNvSpPr/>
          <p:nvPr/>
        </p:nvSpPr>
        <p:spPr>
          <a:xfrm>
            <a:off x="2753868" y="1095692"/>
            <a:ext cx="6115812" cy="172066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If you won't save all your personal data, you will need register in our site.</a:t>
            </a:r>
            <a:endParaRPr lang="ru-RU" sz="2400" dirty="0"/>
          </a:p>
        </p:txBody>
      </p:sp>
    </p:spTree>
    <p:extLst>
      <p:ext uri="{BB962C8B-B14F-4D97-AF65-F5344CB8AC3E}">
        <p14:creationId xmlns:p14="http://schemas.microsoft.com/office/powerpoint/2010/main" val="36138253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5" name="Рисунок 4"/>
          <p:cNvPicPr>
            <a:picLocks noChangeAspect="1"/>
          </p:cNvPicPr>
          <p:nvPr/>
        </p:nvPicPr>
        <p:blipFill>
          <a:blip r:embed="rId2"/>
          <a:stretch>
            <a:fillRect/>
          </a:stretch>
        </p:blipFill>
        <p:spPr>
          <a:xfrm>
            <a:off x="0" y="0"/>
            <a:ext cx="12192000" cy="6858000"/>
          </a:xfrm>
          <a:prstGeom prst="rect">
            <a:avLst/>
          </a:prstGeom>
        </p:spPr>
      </p:pic>
      <p:sp>
        <p:nvSpPr>
          <p:cNvPr id="6" name="Выноска со стрелкой влево 5"/>
          <p:cNvSpPr/>
          <p:nvPr/>
        </p:nvSpPr>
        <p:spPr>
          <a:xfrm>
            <a:off x="6945957" y="1958816"/>
            <a:ext cx="4241238" cy="414655"/>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2</a:t>
            </a:r>
            <a:r>
              <a:rPr lang="ru-RU" sz="1400" dirty="0" smtClean="0"/>
              <a:t>.</a:t>
            </a:r>
          </a:p>
          <a:p>
            <a:pPr algn="ctr"/>
            <a:r>
              <a:rPr lang="ru-RU" sz="1400" dirty="0" smtClean="0"/>
              <a:t>Пароль, только не забудьте его</a:t>
            </a:r>
            <a:endParaRPr lang="ru-RU" sz="1400" dirty="0"/>
          </a:p>
        </p:txBody>
      </p:sp>
      <p:sp>
        <p:nvSpPr>
          <p:cNvPr id="7" name="Выноска со стрелкой влево 6"/>
          <p:cNvSpPr/>
          <p:nvPr/>
        </p:nvSpPr>
        <p:spPr>
          <a:xfrm>
            <a:off x="5496118" y="1392987"/>
            <a:ext cx="4370258" cy="432638"/>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a:t>
            </a:r>
            <a:endParaRPr lang="en-US" sz="1400" dirty="0" smtClean="0"/>
          </a:p>
          <a:p>
            <a:pPr algn="ctr"/>
            <a:r>
              <a:rPr lang="ru-RU" sz="1400" dirty="0" smtClean="0"/>
              <a:t>Пишем действующий  </a:t>
            </a:r>
            <a:r>
              <a:rPr lang="en-US" sz="1400" dirty="0" smtClean="0"/>
              <a:t>Email</a:t>
            </a:r>
            <a:endParaRPr lang="ru-RU" sz="1400" dirty="0"/>
          </a:p>
        </p:txBody>
      </p:sp>
      <p:sp>
        <p:nvSpPr>
          <p:cNvPr id="8" name="Выноска 1 (граница и черта) 7"/>
          <p:cNvSpPr/>
          <p:nvPr/>
        </p:nvSpPr>
        <p:spPr>
          <a:xfrm>
            <a:off x="8196059" y="3083478"/>
            <a:ext cx="2943361" cy="385143"/>
          </a:xfrm>
          <a:prstGeom prst="accentBorderCallout1">
            <a:avLst>
              <a:gd name="adj1" fmla="val 18750"/>
              <a:gd name="adj2" fmla="val -8333"/>
              <a:gd name="adj3" fmla="val 56710"/>
              <a:gd name="adj4" fmla="val -6034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4. </a:t>
            </a:r>
            <a:endParaRPr lang="en-US" sz="1400" dirty="0" smtClean="0"/>
          </a:p>
          <a:p>
            <a:pPr algn="ctr"/>
            <a:r>
              <a:rPr lang="ru-RU" sz="1400" dirty="0" smtClean="0"/>
              <a:t>Выбираем вашу тайм зону</a:t>
            </a:r>
            <a:r>
              <a:rPr lang="en-US" sz="1400" dirty="0" smtClean="0"/>
              <a:t>.</a:t>
            </a:r>
          </a:p>
        </p:txBody>
      </p:sp>
      <p:sp>
        <p:nvSpPr>
          <p:cNvPr id="12" name="Выноска со стрелкой влево 11"/>
          <p:cNvSpPr/>
          <p:nvPr/>
        </p:nvSpPr>
        <p:spPr>
          <a:xfrm>
            <a:off x="7016061" y="2545551"/>
            <a:ext cx="4241238" cy="414655"/>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3.</a:t>
            </a:r>
          </a:p>
          <a:p>
            <a:pPr algn="ctr"/>
            <a:r>
              <a:rPr lang="ru-RU" sz="1400" dirty="0" smtClean="0"/>
              <a:t>Повторяем его.</a:t>
            </a:r>
            <a:endParaRPr lang="ru-RU" sz="1400" dirty="0"/>
          </a:p>
        </p:txBody>
      </p:sp>
      <p:sp>
        <p:nvSpPr>
          <p:cNvPr id="13" name="Выноска 1 (граница и черта) 12"/>
          <p:cNvSpPr/>
          <p:nvPr/>
        </p:nvSpPr>
        <p:spPr>
          <a:xfrm>
            <a:off x="7981706" y="3673786"/>
            <a:ext cx="3567166" cy="329160"/>
          </a:xfrm>
          <a:prstGeom prst="accentBorderCallout1">
            <a:avLst>
              <a:gd name="adj1" fmla="val 18750"/>
              <a:gd name="adj2" fmla="val -8333"/>
              <a:gd name="adj3" fmla="val 56710"/>
              <a:gd name="adj4" fmla="val -6034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5.Выбираем язык.</a:t>
            </a:r>
            <a:endParaRPr lang="en-US" sz="1400" dirty="0" smtClean="0"/>
          </a:p>
        </p:txBody>
      </p:sp>
      <p:pic>
        <p:nvPicPr>
          <p:cNvPr id="14" name="Рисунок 13"/>
          <p:cNvPicPr>
            <a:picLocks noChangeAspect="1"/>
          </p:cNvPicPr>
          <p:nvPr/>
        </p:nvPicPr>
        <p:blipFill>
          <a:blip r:embed="rId3"/>
          <a:stretch>
            <a:fillRect/>
          </a:stretch>
        </p:blipFill>
        <p:spPr>
          <a:xfrm>
            <a:off x="5002530" y="3802920"/>
            <a:ext cx="1181100" cy="200025"/>
          </a:xfrm>
          <a:prstGeom prst="rect">
            <a:avLst/>
          </a:prstGeom>
        </p:spPr>
      </p:pic>
      <p:sp>
        <p:nvSpPr>
          <p:cNvPr id="15" name="Выноска 1 (граница и черта) 14"/>
          <p:cNvSpPr/>
          <p:nvPr/>
        </p:nvSpPr>
        <p:spPr>
          <a:xfrm>
            <a:off x="7981706" y="4201689"/>
            <a:ext cx="3690610" cy="329160"/>
          </a:xfrm>
          <a:prstGeom prst="accentBorderCallout1">
            <a:avLst>
              <a:gd name="adj1" fmla="val 18750"/>
              <a:gd name="adj2" fmla="val -8333"/>
              <a:gd name="adj3" fmla="val 201164"/>
              <a:gd name="adj4" fmla="val -58182"/>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6. Читаем внимательно то, что на картинке.</a:t>
            </a:r>
            <a:endParaRPr lang="en-US" sz="1400" dirty="0" smtClean="0"/>
          </a:p>
        </p:txBody>
      </p:sp>
      <p:sp>
        <p:nvSpPr>
          <p:cNvPr id="16" name="Выноска 1 (граница и черта) 15"/>
          <p:cNvSpPr/>
          <p:nvPr/>
        </p:nvSpPr>
        <p:spPr>
          <a:xfrm>
            <a:off x="8044708" y="4729592"/>
            <a:ext cx="2666482" cy="329160"/>
          </a:xfrm>
          <a:prstGeom prst="accentBorderCallout1">
            <a:avLst>
              <a:gd name="adj1" fmla="val 18750"/>
              <a:gd name="adj2" fmla="val -8333"/>
              <a:gd name="adj3" fmla="val 223388"/>
              <a:gd name="adj4" fmla="val -9463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7</a:t>
            </a:r>
            <a:r>
              <a:rPr lang="ru-RU" sz="1400" dirty="0" smtClean="0"/>
              <a:t>. Записываем</a:t>
            </a:r>
            <a:endParaRPr lang="en-US" sz="1400" dirty="0" smtClean="0"/>
          </a:p>
        </p:txBody>
      </p:sp>
      <p:sp>
        <p:nvSpPr>
          <p:cNvPr id="19" name="Выноска 1 (граница и черта) 18"/>
          <p:cNvSpPr/>
          <p:nvPr/>
        </p:nvSpPr>
        <p:spPr>
          <a:xfrm>
            <a:off x="8123956" y="5862734"/>
            <a:ext cx="2666482" cy="329160"/>
          </a:xfrm>
          <a:prstGeom prst="accentBorderCallout1">
            <a:avLst>
              <a:gd name="adj1" fmla="val 18750"/>
              <a:gd name="adj2" fmla="val -8333"/>
              <a:gd name="adj3" fmla="val 123381"/>
              <a:gd name="adj4" fmla="val -67889"/>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9</a:t>
            </a:r>
            <a:r>
              <a:rPr lang="ru-RU" sz="1400" dirty="0" smtClean="0"/>
              <a:t>. Нажимаем</a:t>
            </a:r>
            <a:endParaRPr lang="en-US" sz="1400" dirty="0" smtClean="0"/>
          </a:p>
        </p:txBody>
      </p:sp>
      <p:pic>
        <p:nvPicPr>
          <p:cNvPr id="20" name="Рисунок 19"/>
          <p:cNvPicPr>
            <a:picLocks noChangeAspect="1"/>
          </p:cNvPicPr>
          <p:nvPr/>
        </p:nvPicPr>
        <p:blipFill>
          <a:blip r:embed="rId4"/>
          <a:stretch>
            <a:fillRect/>
          </a:stretch>
        </p:blipFill>
        <p:spPr>
          <a:xfrm>
            <a:off x="5002530" y="3255264"/>
            <a:ext cx="1923940" cy="163262"/>
          </a:xfrm>
          <a:prstGeom prst="rect">
            <a:avLst/>
          </a:prstGeom>
        </p:spPr>
      </p:pic>
      <p:pic>
        <p:nvPicPr>
          <p:cNvPr id="9" name="Рисунок 8"/>
          <p:cNvPicPr>
            <a:picLocks noChangeAspect="1"/>
          </p:cNvPicPr>
          <p:nvPr/>
        </p:nvPicPr>
        <p:blipFill>
          <a:blip r:embed="rId5"/>
          <a:stretch>
            <a:fillRect/>
          </a:stretch>
        </p:blipFill>
        <p:spPr>
          <a:xfrm>
            <a:off x="5166360" y="5660136"/>
            <a:ext cx="1849701" cy="283464"/>
          </a:xfrm>
          <a:prstGeom prst="rect">
            <a:avLst/>
          </a:prstGeom>
        </p:spPr>
      </p:pic>
    </p:spTree>
    <p:extLst>
      <p:ext uri="{BB962C8B-B14F-4D97-AF65-F5344CB8AC3E}">
        <p14:creationId xmlns:p14="http://schemas.microsoft.com/office/powerpoint/2010/main" val="37254431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5" name="Рисунок 4"/>
          <p:cNvPicPr>
            <a:picLocks noChangeAspect="1"/>
          </p:cNvPicPr>
          <p:nvPr/>
        </p:nvPicPr>
        <p:blipFill>
          <a:blip r:embed="rId2"/>
          <a:stretch>
            <a:fillRect/>
          </a:stretch>
        </p:blipFill>
        <p:spPr>
          <a:xfrm>
            <a:off x="0" y="0"/>
            <a:ext cx="12192000" cy="6857999"/>
          </a:xfrm>
          <a:prstGeom prst="rect">
            <a:avLst/>
          </a:prstGeom>
        </p:spPr>
      </p:pic>
      <p:sp>
        <p:nvSpPr>
          <p:cNvPr id="6" name="Выноска со стрелкой влево 5"/>
          <p:cNvSpPr/>
          <p:nvPr/>
        </p:nvSpPr>
        <p:spPr>
          <a:xfrm>
            <a:off x="6945957" y="2114264"/>
            <a:ext cx="4241238" cy="414655"/>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2</a:t>
            </a:r>
            <a:r>
              <a:rPr lang="ru-RU" sz="1400" dirty="0" smtClean="0"/>
              <a:t>.</a:t>
            </a:r>
          </a:p>
          <a:p>
            <a:pPr algn="ctr"/>
            <a:r>
              <a:rPr lang="en-US" sz="1400" dirty="0" smtClean="0"/>
              <a:t>Write password</a:t>
            </a:r>
            <a:endParaRPr lang="ru-RU" sz="1400" dirty="0"/>
          </a:p>
        </p:txBody>
      </p:sp>
      <p:sp>
        <p:nvSpPr>
          <p:cNvPr id="7" name="Выноска со стрелкой влево 6"/>
          <p:cNvSpPr/>
          <p:nvPr/>
        </p:nvSpPr>
        <p:spPr>
          <a:xfrm>
            <a:off x="5496118" y="1548435"/>
            <a:ext cx="4370258" cy="432638"/>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a:t>
            </a:r>
            <a:endParaRPr lang="en-US" sz="1400" dirty="0" smtClean="0"/>
          </a:p>
          <a:p>
            <a:pPr algn="ctr"/>
            <a:r>
              <a:rPr lang="en-US" sz="1400" dirty="0" smtClean="0"/>
              <a:t>Your actual Email</a:t>
            </a:r>
            <a:endParaRPr lang="ru-RU" sz="1400" dirty="0"/>
          </a:p>
        </p:txBody>
      </p:sp>
      <p:sp>
        <p:nvSpPr>
          <p:cNvPr id="8" name="Выноска 1 (граница и черта) 7"/>
          <p:cNvSpPr/>
          <p:nvPr/>
        </p:nvSpPr>
        <p:spPr>
          <a:xfrm>
            <a:off x="8293608" y="3219455"/>
            <a:ext cx="2943361" cy="385143"/>
          </a:xfrm>
          <a:prstGeom prst="accentBorderCallout1">
            <a:avLst>
              <a:gd name="adj1" fmla="val 18750"/>
              <a:gd name="adj2" fmla="val -8333"/>
              <a:gd name="adj3" fmla="val 56710"/>
              <a:gd name="adj4" fmla="val -6034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4. </a:t>
            </a:r>
            <a:endParaRPr lang="en-US" sz="1400" dirty="0" smtClean="0"/>
          </a:p>
          <a:p>
            <a:pPr algn="ctr"/>
            <a:r>
              <a:rPr lang="en-US" sz="1400" dirty="0"/>
              <a:t>Choose your </a:t>
            </a:r>
            <a:r>
              <a:rPr lang="en-US" sz="1400" dirty="0" err="1" smtClean="0"/>
              <a:t>timezone</a:t>
            </a:r>
            <a:r>
              <a:rPr lang="en-US" sz="1400" dirty="0"/>
              <a:t>.</a:t>
            </a:r>
            <a:endParaRPr lang="en-US" sz="1400" dirty="0" smtClean="0"/>
          </a:p>
        </p:txBody>
      </p:sp>
      <p:sp>
        <p:nvSpPr>
          <p:cNvPr id="9" name="Выноска со стрелкой влево 8"/>
          <p:cNvSpPr/>
          <p:nvPr/>
        </p:nvSpPr>
        <p:spPr>
          <a:xfrm>
            <a:off x="7016061" y="2700999"/>
            <a:ext cx="4241238" cy="414655"/>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3.</a:t>
            </a:r>
          </a:p>
          <a:p>
            <a:pPr algn="ctr"/>
            <a:r>
              <a:rPr lang="en-US" sz="1400" dirty="0" smtClean="0"/>
              <a:t>Repeat password</a:t>
            </a:r>
            <a:r>
              <a:rPr lang="ru-RU" sz="1400" dirty="0" smtClean="0"/>
              <a:t>.</a:t>
            </a:r>
            <a:endParaRPr lang="ru-RU" sz="1400" dirty="0"/>
          </a:p>
        </p:txBody>
      </p:sp>
      <p:sp>
        <p:nvSpPr>
          <p:cNvPr id="10" name="Выноска 1 (граница и черта) 9"/>
          <p:cNvSpPr/>
          <p:nvPr/>
        </p:nvSpPr>
        <p:spPr>
          <a:xfrm>
            <a:off x="7981705" y="3814526"/>
            <a:ext cx="3567166" cy="329160"/>
          </a:xfrm>
          <a:prstGeom prst="accentBorderCallout1">
            <a:avLst>
              <a:gd name="adj1" fmla="val 18750"/>
              <a:gd name="adj2" fmla="val -8333"/>
              <a:gd name="adj3" fmla="val 70600"/>
              <a:gd name="adj4" fmla="val -29328"/>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5.</a:t>
            </a:r>
            <a:r>
              <a:rPr lang="en-US" sz="1400" dirty="0"/>
              <a:t> Choose </a:t>
            </a:r>
            <a:r>
              <a:rPr lang="en-US" sz="1400" dirty="0" smtClean="0"/>
              <a:t>language.</a:t>
            </a:r>
          </a:p>
        </p:txBody>
      </p:sp>
      <p:sp>
        <p:nvSpPr>
          <p:cNvPr id="11" name="Выноска 1 (граница и черта) 10"/>
          <p:cNvSpPr/>
          <p:nvPr/>
        </p:nvSpPr>
        <p:spPr>
          <a:xfrm>
            <a:off x="7760726" y="4339158"/>
            <a:ext cx="3690610" cy="329160"/>
          </a:xfrm>
          <a:prstGeom prst="accentBorderCallout1">
            <a:avLst>
              <a:gd name="adj1" fmla="val 18750"/>
              <a:gd name="adj2" fmla="val -8333"/>
              <a:gd name="adj3" fmla="val 201164"/>
              <a:gd name="adj4" fmla="val -58182"/>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6. </a:t>
            </a:r>
            <a:r>
              <a:rPr lang="en-US" sz="1400" dirty="0" smtClean="0"/>
              <a:t>Read from picture</a:t>
            </a:r>
            <a:r>
              <a:rPr lang="ru-RU" sz="1400" dirty="0" smtClean="0"/>
              <a:t>.</a:t>
            </a:r>
            <a:endParaRPr lang="en-US" sz="1400" dirty="0" smtClean="0"/>
          </a:p>
        </p:txBody>
      </p:sp>
      <p:sp>
        <p:nvSpPr>
          <p:cNvPr id="12" name="Выноска 1 (граница и черта) 11"/>
          <p:cNvSpPr/>
          <p:nvPr/>
        </p:nvSpPr>
        <p:spPr>
          <a:xfrm>
            <a:off x="8044708" y="4885040"/>
            <a:ext cx="2666482" cy="329160"/>
          </a:xfrm>
          <a:prstGeom prst="accentBorderCallout1">
            <a:avLst>
              <a:gd name="adj1" fmla="val 18750"/>
              <a:gd name="adj2" fmla="val -8333"/>
              <a:gd name="adj3" fmla="val 223388"/>
              <a:gd name="adj4" fmla="val -9463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7</a:t>
            </a:r>
            <a:r>
              <a:rPr lang="ru-RU" sz="1400" dirty="0" smtClean="0"/>
              <a:t>. </a:t>
            </a:r>
            <a:r>
              <a:rPr lang="en-US" sz="1400" dirty="0" smtClean="0"/>
              <a:t> Write letters from picture</a:t>
            </a:r>
          </a:p>
        </p:txBody>
      </p:sp>
      <p:sp>
        <p:nvSpPr>
          <p:cNvPr id="14" name="Выноска 1 (граница и черта) 13"/>
          <p:cNvSpPr/>
          <p:nvPr/>
        </p:nvSpPr>
        <p:spPr>
          <a:xfrm>
            <a:off x="8123956" y="6018182"/>
            <a:ext cx="2666482" cy="329160"/>
          </a:xfrm>
          <a:prstGeom prst="accentBorderCallout1">
            <a:avLst>
              <a:gd name="adj1" fmla="val 18750"/>
              <a:gd name="adj2" fmla="val -8333"/>
              <a:gd name="adj3" fmla="val 59487"/>
              <a:gd name="adj4" fmla="val -4251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9</a:t>
            </a:r>
            <a:r>
              <a:rPr lang="ru-RU" sz="1400" dirty="0" smtClean="0"/>
              <a:t>. </a:t>
            </a:r>
            <a:r>
              <a:rPr lang="en-US" sz="1400" dirty="0" smtClean="0"/>
              <a:t>Click</a:t>
            </a:r>
          </a:p>
        </p:txBody>
      </p:sp>
      <p:pic>
        <p:nvPicPr>
          <p:cNvPr id="15" name="Рисунок 14"/>
          <p:cNvPicPr>
            <a:picLocks noChangeAspect="1"/>
          </p:cNvPicPr>
          <p:nvPr/>
        </p:nvPicPr>
        <p:blipFill>
          <a:blip r:embed="rId3"/>
          <a:stretch>
            <a:fillRect/>
          </a:stretch>
        </p:blipFill>
        <p:spPr>
          <a:xfrm>
            <a:off x="4878514" y="3920363"/>
            <a:ext cx="1666875" cy="200025"/>
          </a:xfrm>
          <a:prstGeom prst="rect">
            <a:avLst/>
          </a:prstGeom>
        </p:spPr>
      </p:pic>
      <p:pic>
        <p:nvPicPr>
          <p:cNvPr id="16" name="Рисунок 15"/>
          <p:cNvPicPr>
            <a:picLocks noChangeAspect="1"/>
          </p:cNvPicPr>
          <p:nvPr/>
        </p:nvPicPr>
        <p:blipFill>
          <a:blip r:embed="rId4"/>
          <a:stretch>
            <a:fillRect/>
          </a:stretch>
        </p:blipFill>
        <p:spPr>
          <a:xfrm>
            <a:off x="5166360" y="5734718"/>
            <a:ext cx="1849701" cy="283464"/>
          </a:xfrm>
          <a:prstGeom prst="rect">
            <a:avLst/>
          </a:prstGeom>
        </p:spPr>
      </p:pic>
    </p:spTree>
    <p:extLst>
      <p:ext uri="{BB962C8B-B14F-4D97-AF65-F5344CB8AC3E}">
        <p14:creationId xmlns:p14="http://schemas.microsoft.com/office/powerpoint/2010/main" val="34722670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0" y="0"/>
            <a:ext cx="12192000" cy="6858000"/>
          </a:xfrm>
          <a:prstGeom prst="rect">
            <a:avLst/>
          </a:prstGeom>
        </p:spPr>
      </p:pic>
      <p:sp>
        <p:nvSpPr>
          <p:cNvPr id="5" name="Выноска 1 (граница и черта) 4"/>
          <p:cNvSpPr/>
          <p:nvPr/>
        </p:nvSpPr>
        <p:spPr>
          <a:xfrm>
            <a:off x="8031467" y="1565585"/>
            <a:ext cx="3828301" cy="2521783"/>
          </a:xfrm>
          <a:prstGeom prst="accentBorderCallout1">
            <a:avLst>
              <a:gd name="adj1" fmla="val 18750"/>
              <a:gd name="adj2" fmla="val -8333"/>
              <a:gd name="adj3" fmla="val 101515"/>
              <a:gd name="adj4" fmla="val -7432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Заходим в ваш почтовый ящик и нажимаем подтверждение регистрации </a:t>
            </a:r>
            <a:r>
              <a:rPr lang="en-US" sz="1400" dirty="0" smtClean="0"/>
              <a:t>doctor-premium</a:t>
            </a:r>
            <a:r>
              <a:rPr lang="ru-RU" sz="1400" dirty="0" smtClean="0"/>
              <a:t> в том письме</a:t>
            </a:r>
            <a:r>
              <a:rPr lang="en-US" sz="1400" dirty="0" smtClean="0"/>
              <a:t>,</a:t>
            </a:r>
            <a:r>
              <a:rPr lang="ru-RU" sz="1400" dirty="0" smtClean="0"/>
              <a:t> что мы вам отправили. Если вам в течении часа не пришло письмо попробуйте на другой почтовый ящик зарегистрировать. Также напишите нам </a:t>
            </a:r>
            <a:r>
              <a:rPr lang="en-US" sz="1400" dirty="0" smtClean="0"/>
              <a:t> </a:t>
            </a:r>
            <a:r>
              <a:rPr lang="ru-RU" sz="1400" dirty="0" smtClean="0"/>
              <a:t>на </a:t>
            </a:r>
            <a:r>
              <a:rPr lang="en-US" sz="1400" dirty="0" smtClean="0"/>
              <a:t>Email</a:t>
            </a:r>
            <a:r>
              <a:rPr lang="ru-RU" sz="1400" dirty="0" smtClean="0"/>
              <a:t>, если вам не пришло письмо о регистрации</a:t>
            </a:r>
            <a:r>
              <a:rPr lang="en-US" sz="1400" dirty="0"/>
              <a:t>,</a:t>
            </a:r>
            <a:r>
              <a:rPr lang="ru-RU" sz="1400" dirty="0" smtClean="0"/>
              <a:t> наш </a:t>
            </a:r>
            <a:r>
              <a:rPr lang="en-US" sz="1400" dirty="0" smtClean="0"/>
              <a:t>email : </a:t>
            </a:r>
            <a:r>
              <a:rPr lang="en-US" sz="1400" b="1" dirty="0" smtClean="0"/>
              <a:t>infodoctorpremium@gmail.com</a:t>
            </a:r>
            <a:endParaRPr lang="en-US" sz="1400" dirty="0" smtClean="0"/>
          </a:p>
        </p:txBody>
      </p:sp>
    </p:spTree>
    <p:extLst>
      <p:ext uri="{BB962C8B-B14F-4D97-AF65-F5344CB8AC3E}">
        <p14:creationId xmlns:p14="http://schemas.microsoft.com/office/powerpoint/2010/main" val="19748881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0" y="0"/>
            <a:ext cx="12192000" cy="6858000"/>
          </a:xfrm>
          <a:prstGeom prst="rect">
            <a:avLst/>
          </a:prstGeom>
        </p:spPr>
      </p:pic>
      <p:sp>
        <p:nvSpPr>
          <p:cNvPr id="5" name="Выноска 1 (граница и черта) 4"/>
          <p:cNvSpPr/>
          <p:nvPr/>
        </p:nvSpPr>
        <p:spPr>
          <a:xfrm>
            <a:off x="8031467" y="1565585"/>
            <a:ext cx="3828301" cy="2521783"/>
          </a:xfrm>
          <a:prstGeom prst="accentBorderCallout1">
            <a:avLst>
              <a:gd name="adj1" fmla="val 18750"/>
              <a:gd name="adj2" fmla="val -8333"/>
              <a:gd name="adj3" fmla="val 51114"/>
              <a:gd name="adj4" fmla="val -3300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Go to your mailbox and click the confirmation of registration doctor-premium. If you are not received a letter, try on another mailbox register. Also, contact us at Email, if you have not received a letter of registration, our email: infodoctorpremium@gmail.com</a:t>
            </a:r>
            <a:endParaRPr lang="en-US" sz="1400" dirty="0" smtClean="0"/>
          </a:p>
        </p:txBody>
      </p:sp>
    </p:spTree>
    <p:extLst>
      <p:ext uri="{BB962C8B-B14F-4D97-AF65-F5344CB8AC3E}">
        <p14:creationId xmlns:p14="http://schemas.microsoft.com/office/powerpoint/2010/main" val="41674265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0" y="1"/>
            <a:ext cx="12192000" cy="6858000"/>
          </a:xfrm>
          <a:prstGeom prst="rect">
            <a:avLst/>
          </a:prstGeom>
        </p:spPr>
      </p:pic>
      <p:sp>
        <p:nvSpPr>
          <p:cNvPr id="5" name="Выноска со стрелкой вверх 4"/>
          <p:cNvSpPr/>
          <p:nvPr/>
        </p:nvSpPr>
        <p:spPr>
          <a:xfrm>
            <a:off x="9483854" y="293560"/>
            <a:ext cx="2084831" cy="851027"/>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Теперь нажимаем.</a:t>
            </a:r>
            <a:endParaRPr lang="ru-RU" dirty="0"/>
          </a:p>
        </p:txBody>
      </p:sp>
    </p:spTree>
    <p:extLst>
      <p:ext uri="{BB962C8B-B14F-4D97-AF65-F5344CB8AC3E}">
        <p14:creationId xmlns:p14="http://schemas.microsoft.com/office/powerpoint/2010/main" val="821188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Рисунок 16"/>
          <p:cNvPicPr>
            <a:picLocks noChangeAspect="1"/>
          </p:cNvPicPr>
          <p:nvPr/>
        </p:nvPicPr>
        <p:blipFill>
          <a:blip r:embed="rId2"/>
          <a:stretch>
            <a:fillRect/>
          </a:stretch>
        </p:blipFill>
        <p:spPr>
          <a:xfrm>
            <a:off x="0" y="0"/>
            <a:ext cx="12191999" cy="6883051"/>
          </a:xfrm>
          <a:prstGeom prst="rect">
            <a:avLst/>
          </a:prstGeom>
        </p:spPr>
      </p:pic>
      <p:sp>
        <p:nvSpPr>
          <p:cNvPr id="15" name="Выноска со стрелкой влево 14"/>
          <p:cNvSpPr/>
          <p:nvPr/>
        </p:nvSpPr>
        <p:spPr>
          <a:xfrm flipH="1">
            <a:off x="4457699" y="5172976"/>
            <a:ext cx="3200401" cy="788912"/>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dirty="0"/>
              <a:t>4</a:t>
            </a:r>
            <a:r>
              <a:rPr lang="ru-RU" sz="1200" dirty="0" smtClean="0"/>
              <a:t>. Нажимаем сохранить</a:t>
            </a:r>
          </a:p>
        </p:txBody>
      </p:sp>
      <p:sp>
        <p:nvSpPr>
          <p:cNvPr id="9" name="Овал 8"/>
          <p:cNvSpPr/>
          <p:nvPr/>
        </p:nvSpPr>
        <p:spPr>
          <a:xfrm>
            <a:off x="4457699" y="0"/>
            <a:ext cx="7447789" cy="1563624"/>
          </a:xfrm>
          <a:prstGeom prst="ellipse">
            <a:avLst/>
          </a:prstGeom>
          <a:solidFill>
            <a:schemeClr val="accent6">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b="1" dirty="0" smtClean="0"/>
              <a:t>Заполняем</a:t>
            </a:r>
            <a:r>
              <a:rPr lang="en-US" sz="2000" b="1" dirty="0" smtClean="0"/>
              <a:t> </a:t>
            </a:r>
            <a:r>
              <a:rPr lang="ru-RU" sz="2000" b="1" dirty="0" smtClean="0"/>
              <a:t>внимательно все необходимые Вам поля. Они Вам потом понадобятся, когда необходимо будет получить информацию о планируемом визите.</a:t>
            </a:r>
            <a:endParaRPr lang="ru-RU" sz="2000" b="1" dirty="0"/>
          </a:p>
        </p:txBody>
      </p:sp>
      <p:sp>
        <p:nvSpPr>
          <p:cNvPr id="12" name="Выноска со стрелкой влево 11"/>
          <p:cNvSpPr/>
          <p:nvPr/>
        </p:nvSpPr>
        <p:spPr>
          <a:xfrm>
            <a:off x="6169151" y="2542032"/>
            <a:ext cx="2691385" cy="932688"/>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dirty="0" smtClean="0"/>
              <a:t>2. </a:t>
            </a:r>
          </a:p>
          <a:p>
            <a:pPr algn="ctr"/>
            <a:r>
              <a:rPr lang="ru-RU" sz="1200" dirty="0" smtClean="0"/>
              <a:t>Регистрируем всю известную информация по планируемому визиту.</a:t>
            </a:r>
            <a:endParaRPr lang="ru-RU" sz="1200" dirty="0"/>
          </a:p>
        </p:txBody>
      </p:sp>
      <p:sp>
        <p:nvSpPr>
          <p:cNvPr id="14" name="Выноска со стрелкой влево 13"/>
          <p:cNvSpPr/>
          <p:nvPr/>
        </p:nvSpPr>
        <p:spPr>
          <a:xfrm>
            <a:off x="6386830" y="4048778"/>
            <a:ext cx="2542540" cy="738626"/>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dirty="0" smtClean="0"/>
              <a:t>3.</a:t>
            </a:r>
          </a:p>
          <a:p>
            <a:pPr algn="ctr"/>
            <a:r>
              <a:rPr lang="ru-RU" sz="1200" dirty="0" smtClean="0"/>
              <a:t>Вносим </a:t>
            </a:r>
            <a:r>
              <a:rPr lang="ru-RU" sz="1200" dirty="0"/>
              <a:t>дату и время </a:t>
            </a:r>
            <a:r>
              <a:rPr lang="ru-RU" sz="1200" dirty="0" smtClean="0"/>
              <a:t>будущего визита</a:t>
            </a:r>
            <a:r>
              <a:rPr lang="ru-RU" sz="1200" dirty="0"/>
              <a:t>.</a:t>
            </a:r>
          </a:p>
        </p:txBody>
      </p:sp>
      <p:sp>
        <p:nvSpPr>
          <p:cNvPr id="11" name="Выноска со стрелкой вправо 10"/>
          <p:cNvSpPr/>
          <p:nvPr/>
        </p:nvSpPr>
        <p:spPr>
          <a:xfrm>
            <a:off x="1097280" y="722376"/>
            <a:ext cx="2484120" cy="1060704"/>
          </a:xfrm>
          <a:prstGeom prst="righ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 Вносим ориентировочную стоимость будущего визита.</a:t>
            </a:r>
            <a:endParaRPr lang="ru-RU" sz="1400" dirty="0"/>
          </a:p>
        </p:txBody>
      </p:sp>
    </p:spTree>
    <p:extLst>
      <p:ext uri="{BB962C8B-B14F-4D97-AF65-F5344CB8AC3E}">
        <p14:creationId xmlns:p14="http://schemas.microsoft.com/office/powerpoint/2010/main" val="239397332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5" name="Рисунок 4"/>
          <p:cNvPicPr>
            <a:picLocks noChangeAspect="1"/>
          </p:cNvPicPr>
          <p:nvPr/>
        </p:nvPicPr>
        <p:blipFill>
          <a:blip r:embed="rId2"/>
          <a:stretch>
            <a:fillRect/>
          </a:stretch>
        </p:blipFill>
        <p:spPr>
          <a:xfrm>
            <a:off x="0" y="0"/>
            <a:ext cx="12192000" cy="6858000"/>
          </a:xfrm>
          <a:prstGeom prst="rect">
            <a:avLst/>
          </a:prstGeom>
        </p:spPr>
      </p:pic>
      <p:sp>
        <p:nvSpPr>
          <p:cNvPr id="6" name="Выноска со стрелкой вверх 5"/>
          <p:cNvSpPr/>
          <p:nvPr/>
        </p:nvSpPr>
        <p:spPr>
          <a:xfrm>
            <a:off x="9834371" y="719074"/>
            <a:ext cx="1519429" cy="851027"/>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Click</a:t>
            </a:r>
            <a:endParaRPr lang="ru-RU" dirty="0"/>
          </a:p>
        </p:txBody>
      </p:sp>
    </p:spTree>
    <p:extLst>
      <p:ext uri="{BB962C8B-B14F-4D97-AF65-F5344CB8AC3E}">
        <p14:creationId xmlns:p14="http://schemas.microsoft.com/office/powerpoint/2010/main" val="42823622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1" y="0"/>
            <a:ext cx="12192000" cy="6858000"/>
          </a:xfrm>
          <a:prstGeom prst="rect">
            <a:avLst/>
          </a:prstGeom>
        </p:spPr>
      </p:pic>
      <p:sp>
        <p:nvSpPr>
          <p:cNvPr id="6" name="Выноска со стрелкой влево 5"/>
          <p:cNvSpPr/>
          <p:nvPr/>
        </p:nvSpPr>
        <p:spPr>
          <a:xfrm>
            <a:off x="6369885" y="3836166"/>
            <a:ext cx="5215563" cy="628936"/>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2</a:t>
            </a:r>
            <a:r>
              <a:rPr lang="ru-RU" sz="1400" dirty="0" smtClean="0"/>
              <a:t>.</a:t>
            </a:r>
          </a:p>
          <a:p>
            <a:pPr algn="ctr"/>
            <a:r>
              <a:rPr lang="ru-RU" sz="1400" dirty="0"/>
              <a:t>Вводим </a:t>
            </a:r>
            <a:r>
              <a:rPr lang="ru-RU" sz="1400" dirty="0" smtClean="0"/>
              <a:t>пароль который вы указывали при регистрации.</a:t>
            </a:r>
            <a:endParaRPr lang="en-US" sz="1400" dirty="0"/>
          </a:p>
        </p:txBody>
      </p:sp>
      <p:sp>
        <p:nvSpPr>
          <p:cNvPr id="7" name="Выноска со стрелкой влево 6"/>
          <p:cNvSpPr/>
          <p:nvPr/>
        </p:nvSpPr>
        <p:spPr>
          <a:xfrm>
            <a:off x="6730558" y="3036564"/>
            <a:ext cx="4854890" cy="432638"/>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a:t>
            </a:r>
          </a:p>
          <a:p>
            <a:pPr algn="ctr"/>
            <a:r>
              <a:rPr lang="ru-RU" sz="1400" dirty="0" smtClean="0"/>
              <a:t>Вводим </a:t>
            </a:r>
            <a:r>
              <a:rPr lang="en-US" sz="1400" dirty="0" smtClean="0"/>
              <a:t>email </a:t>
            </a:r>
            <a:r>
              <a:rPr lang="ru-RU" sz="1400" dirty="0"/>
              <a:t>который вы указывали при регистрации.</a:t>
            </a:r>
            <a:endParaRPr lang="en-US" sz="1400" dirty="0"/>
          </a:p>
          <a:p>
            <a:pPr algn="ctr"/>
            <a:r>
              <a:rPr lang="ru-RU" sz="1400" dirty="0" smtClean="0"/>
              <a:t> </a:t>
            </a:r>
            <a:endParaRPr lang="en-US" sz="1400" dirty="0" smtClean="0"/>
          </a:p>
        </p:txBody>
      </p:sp>
      <p:sp>
        <p:nvSpPr>
          <p:cNvPr id="8" name="Скругленный прямоугольник 7"/>
          <p:cNvSpPr/>
          <p:nvPr/>
        </p:nvSpPr>
        <p:spPr>
          <a:xfrm>
            <a:off x="4189476" y="419037"/>
            <a:ext cx="3813048" cy="70488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400" dirty="0" smtClean="0"/>
              <a:t>Теперь нам надо зайти на сайт в ваш аккаунт.</a:t>
            </a:r>
            <a:endParaRPr lang="ru-RU" sz="1400" dirty="0"/>
          </a:p>
        </p:txBody>
      </p:sp>
      <p:pic>
        <p:nvPicPr>
          <p:cNvPr id="9" name="Рисунок 8"/>
          <p:cNvPicPr>
            <a:picLocks noChangeAspect="1"/>
          </p:cNvPicPr>
          <p:nvPr/>
        </p:nvPicPr>
        <p:blipFill>
          <a:blip r:embed="rId3"/>
          <a:stretch>
            <a:fillRect/>
          </a:stretch>
        </p:blipFill>
        <p:spPr>
          <a:xfrm>
            <a:off x="4950660" y="3167157"/>
            <a:ext cx="1779898" cy="215021"/>
          </a:xfrm>
          <a:prstGeom prst="rect">
            <a:avLst/>
          </a:prstGeom>
        </p:spPr>
      </p:pic>
      <p:pic>
        <p:nvPicPr>
          <p:cNvPr id="10" name="Рисунок 9"/>
          <p:cNvPicPr>
            <a:picLocks noChangeAspect="1"/>
          </p:cNvPicPr>
          <p:nvPr/>
        </p:nvPicPr>
        <p:blipFill>
          <a:blip r:embed="rId3"/>
          <a:stretch>
            <a:fillRect/>
          </a:stretch>
        </p:blipFill>
        <p:spPr>
          <a:xfrm>
            <a:off x="4950660" y="4019807"/>
            <a:ext cx="1419225" cy="171450"/>
          </a:xfrm>
          <a:prstGeom prst="rect">
            <a:avLst/>
          </a:prstGeom>
        </p:spPr>
      </p:pic>
    </p:spTree>
    <p:extLst>
      <p:ext uri="{BB962C8B-B14F-4D97-AF65-F5344CB8AC3E}">
        <p14:creationId xmlns:p14="http://schemas.microsoft.com/office/powerpoint/2010/main" val="13870377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0" y="1"/>
            <a:ext cx="12192000" cy="6858000"/>
          </a:xfrm>
          <a:prstGeom prst="rect">
            <a:avLst/>
          </a:prstGeom>
        </p:spPr>
      </p:pic>
      <p:pic>
        <p:nvPicPr>
          <p:cNvPr id="5" name="Рисунок 4"/>
          <p:cNvPicPr>
            <a:picLocks noChangeAspect="1"/>
          </p:cNvPicPr>
          <p:nvPr/>
        </p:nvPicPr>
        <p:blipFill>
          <a:blip r:embed="rId3"/>
          <a:stretch>
            <a:fillRect/>
          </a:stretch>
        </p:blipFill>
        <p:spPr>
          <a:xfrm>
            <a:off x="4848225" y="2715958"/>
            <a:ext cx="1247775" cy="219075"/>
          </a:xfrm>
          <a:prstGeom prst="rect">
            <a:avLst/>
          </a:prstGeom>
        </p:spPr>
      </p:pic>
      <p:pic>
        <p:nvPicPr>
          <p:cNvPr id="6" name="Рисунок 5"/>
          <p:cNvPicPr>
            <a:picLocks noChangeAspect="1"/>
          </p:cNvPicPr>
          <p:nvPr/>
        </p:nvPicPr>
        <p:blipFill>
          <a:blip r:embed="rId3"/>
          <a:stretch>
            <a:fillRect/>
          </a:stretch>
        </p:blipFill>
        <p:spPr>
          <a:xfrm>
            <a:off x="4848225" y="3538918"/>
            <a:ext cx="1247775" cy="219075"/>
          </a:xfrm>
          <a:prstGeom prst="rect">
            <a:avLst/>
          </a:prstGeom>
        </p:spPr>
      </p:pic>
      <p:sp>
        <p:nvSpPr>
          <p:cNvPr id="7" name="Выноска со стрелкой влево 6"/>
          <p:cNvSpPr/>
          <p:nvPr/>
        </p:nvSpPr>
        <p:spPr>
          <a:xfrm>
            <a:off x="6434397" y="3310180"/>
            <a:ext cx="5215563" cy="628936"/>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2</a:t>
            </a:r>
            <a:r>
              <a:rPr lang="ru-RU" sz="1400" dirty="0" smtClean="0"/>
              <a:t>.</a:t>
            </a:r>
          </a:p>
          <a:p>
            <a:pPr algn="ctr"/>
            <a:r>
              <a:rPr lang="en-US" sz="1400" dirty="0"/>
              <a:t>Enter your</a:t>
            </a:r>
            <a:r>
              <a:rPr lang="ru-RU" sz="1400" dirty="0"/>
              <a:t> </a:t>
            </a:r>
            <a:r>
              <a:rPr lang="en-US" sz="1400" dirty="0" smtClean="0"/>
              <a:t>password</a:t>
            </a:r>
            <a:r>
              <a:rPr lang="ru-RU" sz="1400" dirty="0" smtClean="0"/>
              <a:t>. </a:t>
            </a:r>
            <a:endParaRPr lang="en-US" sz="1400" dirty="0"/>
          </a:p>
        </p:txBody>
      </p:sp>
      <p:sp>
        <p:nvSpPr>
          <p:cNvPr id="8" name="Выноска со стрелкой влево 7"/>
          <p:cNvSpPr/>
          <p:nvPr/>
        </p:nvSpPr>
        <p:spPr>
          <a:xfrm>
            <a:off x="6614733" y="2546607"/>
            <a:ext cx="4854890" cy="557776"/>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a:t>
            </a:r>
          </a:p>
          <a:p>
            <a:pPr algn="ctr"/>
            <a:r>
              <a:rPr lang="en-US" sz="1400" dirty="0" smtClean="0"/>
              <a:t>Enter your</a:t>
            </a:r>
            <a:r>
              <a:rPr lang="ru-RU" sz="1400" dirty="0" smtClean="0"/>
              <a:t> </a:t>
            </a:r>
            <a:r>
              <a:rPr lang="en-US" sz="1400" dirty="0" smtClean="0"/>
              <a:t>email</a:t>
            </a:r>
            <a:r>
              <a:rPr lang="ru-RU" sz="1400" dirty="0" smtClean="0"/>
              <a:t>. </a:t>
            </a:r>
            <a:endParaRPr lang="en-US" sz="1400" dirty="0" smtClean="0"/>
          </a:p>
        </p:txBody>
      </p:sp>
      <p:sp>
        <p:nvSpPr>
          <p:cNvPr id="9" name="Скругленный прямоугольник 8"/>
          <p:cNvSpPr/>
          <p:nvPr/>
        </p:nvSpPr>
        <p:spPr>
          <a:xfrm>
            <a:off x="4189476" y="584820"/>
            <a:ext cx="3813048" cy="70488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Now, </a:t>
            </a:r>
            <a:r>
              <a:rPr lang="en-US" dirty="0"/>
              <a:t>go to your account.</a:t>
            </a:r>
            <a:endParaRPr lang="ru-RU" dirty="0"/>
          </a:p>
        </p:txBody>
      </p:sp>
    </p:spTree>
    <p:extLst>
      <p:ext uri="{BB962C8B-B14F-4D97-AF65-F5344CB8AC3E}">
        <p14:creationId xmlns:p14="http://schemas.microsoft.com/office/powerpoint/2010/main" val="72304992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0" y="0"/>
            <a:ext cx="12192000" cy="6858000"/>
          </a:xfrm>
          <a:prstGeom prst="rect">
            <a:avLst/>
          </a:prstGeom>
        </p:spPr>
      </p:pic>
      <p:sp>
        <p:nvSpPr>
          <p:cNvPr id="5" name="Скругленный прямоугольник 4"/>
          <p:cNvSpPr/>
          <p:nvPr/>
        </p:nvSpPr>
        <p:spPr>
          <a:xfrm>
            <a:off x="5040630" y="323024"/>
            <a:ext cx="2110740" cy="70488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400" dirty="0" smtClean="0"/>
              <a:t>Заходим на расписание.</a:t>
            </a:r>
            <a:endParaRPr lang="ru-RU" sz="1400" dirty="0"/>
          </a:p>
        </p:txBody>
      </p:sp>
    </p:spTree>
    <p:extLst>
      <p:ext uri="{BB962C8B-B14F-4D97-AF65-F5344CB8AC3E}">
        <p14:creationId xmlns:p14="http://schemas.microsoft.com/office/powerpoint/2010/main" val="10145837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0" y="0"/>
            <a:ext cx="12192000" cy="6858000"/>
          </a:xfrm>
          <a:prstGeom prst="rect">
            <a:avLst/>
          </a:prstGeom>
        </p:spPr>
      </p:pic>
      <p:sp>
        <p:nvSpPr>
          <p:cNvPr id="5" name="Скругленный прямоугольник 4"/>
          <p:cNvSpPr/>
          <p:nvPr/>
        </p:nvSpPr>
        <p:spPr>
          <a:xfrm>
            <a:off x="5040630" y="323024"/>
            <a:ext cx="2110740" cy="70488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Go to schedule.</a:t>
            </a:r>
            <a:endParaRPr lang="ru-RU" dirty="0"/>
          </a:p>
        </p:txBody>
      </p:sp>
    </p:spTree>
    <p:extLst>
      <p:ext uri="{BB962C8B-B14F-4D97-AF65-F5344CB8AC3E}">
        <p14:creationId xmlns:p14="http://schemas.microsoft.com/office/powerpoint/2010/main" val="17041350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rmAutofit/>
          </a:bodyPr>
          <a:lstStyle/>
          <a:p>
            <a:pPr marL="0" indent="0">
              <a:buNone/>
            </a:pPr>
            <a:r>
              <a:rPr lang="ru-RU" sz="8000" dirty="0" smtClean="0"/>
              <a:t>Напомнить пароль.</a:t>
            </a:r>
            <a:endParaRPr lang="ru-RU" sz="8000" dirty="0"/>
          </a:p>
        </p:txBody>
      </p:sp>
    </p:spTree>
    <p:extLst>
      <p:ext uri="{BB962C8B-B14F-4D97-AF65-F5344CB8AC3E}">
        <p14:creationId xmlns:p14="http://schemas.microsoft.com/office/powerpoint/2010/main" val="15279017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rmAutofit/>
          </a:bodyPr>
          <a:lstStyle/>
          <a:p>
            <a:pPr marL="0" indent="0">
              <a:buNone/>
            </a:pPr>
            <a:r>
              <a:rPr lang="en-US" sz="8000" dirty="0" smtClean="0"/>
              <a:t>Remember password.</a:t>
            </a:r>
            <a:endParaRPr lang="ru-RU" sz="8000" dirty="0"/>
          </a:p>
        </p:txBody>
      </p:sp>
    </p:spTree>
    <p:extLst>
      <p:ext uri="{BB962C8B-B14F-4D97-AF65-F5344CB8AC3E}">
        <p14:creationId xmlns:p14="http://schemas.microsoft.com/office/powerpoint/2010/main" val="228946638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9" name="Рисунок 8"/>
          <p:cNvPicPr>
            <a:picLocks noChangeAspect="1"/>
          </p:cNvPicPr>
          <p:nvPr/>
        </p:nvPicPr>
        <p:blipFill>
          <a:blip r:embed="rId2"/>
          <a:stretch>
            <a:fillRect/>
          </a:stretch>
        </p:blipFill>
        <p:spPr>
          <a:xfrm>
            <a:off x="0" y="0"/>
            <a:ext cx="12192000" cy="6858000"/>
          </a:xfrm>
          <a:prstGeom prst="rect">
            <a:avLst/>
          </a:prstGeom>
        </p:spPr>
      </p:pic>
      <p:pic>
        <p:nvPicPr>
          <p:cNvPr id="10" name="Рисунок 9"/>
          <p:cNvPicPr>
            <a:picLocks noChangeAspect="1"/>
          </p:cNvPicPr>
          <p:nvPr/>
        </p:nvPicPr>
        <p:blipFill>
          <a:blip r:embed="rId3"/>
          <a:stretch>
            <a:fillRect/>
          </a:stretch>
        </p:blipFill>
        <p:spPr>
          <a:xfrm>
            <a:off x="5149405" y="3267075"/>
            <a:ext cx="1644587" cy="192814"/>
          </a:xfrm>
          <a:prstGeom prst="rect">
            <a:avLst/>
          </a:prstGeom>
        </p:spPr>
      </p:pic>
      <p:pic>
        <p:nvPicPr>
          <p:cNvPr id="11" name="Рисунок 10"/>
          <p:cNvPicPr>
            <a:picLocks noChangeAspect="1"/>
          </p:cNvPicPr>
          <p:nvPr/>
        </p:nvPicPr>
        <p:blipFill>
          <a:blip r:embed="rId3"/>
          <a:stretch>
            <a:fillRect/>
          </a:stretch>
        </p:blipFill>
        <p:spPr>
          <a:xfrm>
            <a:off x="5030533" y="4001294"/>
            <a:ext cx="1381125" cy="161925"/>
          </a:xfrm>
          <a:prstGeom prst="rect">
            <a:avLst/>
          </a:prstGeom>
        </p:spPr>
      </p:pic>
      <p:sp>
        <p:nvSpPr>
          <p:cNvPr id="12" name="Выноска со стрелкой влево 11"/>
          <p:cNvSpPr/>
          <p:nvPr/>
        </p:nvSpPr>
        <p:spPr>
          <a:xfrm>
            <a:off x="7270054" y="4263803"/>
            <a:ext cx="2514026" cy="262477"/>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Теперь нажать.</a:t>
            </a:r>
            <a:endParaRPr lang="en-US" sz="1400" dirty="0" smtClean="0"/>
          </a:p>
        </p:txBody>
      </p:sp>
      <p:sp>
        <p:nvSpPr>
          <p:cNvPr id="13" name="Скругленный прямоугольник 12"/>
          <p:cNvSpPr/>
          <p:nvPr/>
        </p:nvSpPr>
        <p:spPr>
          <a:xfrm>
            <a:off x="4189476" y="419037"/>
            <a:ext cx="4250436" cy="70488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400" dirty="0" smtClean="0"/>
              <a:t>Если вы забыли ваш логин</a:t>
            </a:r>
            <a:r>
              <a:rPr lang="en-US" sz="1400" dirty="0" smtClean="0"/>
              <a:t> </a:t>
            </a:r>
            <a:r>
              <a:rPr lang="ru-RU" sz="1400" dirty="0" smtClean="0"/>
              <a:t>или пароль то мы вам напомним. Вам надо зайти на эту страницу.</a:t>
            </a:r>
            <a:endParaRPr lang="ru-RU" sz="1400" dirty="0"/>
          </a:p>
        </p:txBody>
      </p:sp>
    </p:spTree>
    <p:extLst>
      <p:ext uri="{BB962C8B-B14F-4D97-AF65-F5344CB8AC3E}">
        <p14:creationId xmlns:p14="http://schemas.microsoft.com/office/powerpoint/2010/main" val="25095016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6" name="Рисунок 5"/>
          <p:cNvPicPr>
            <a:picLocks noChangeAspect="1"/>
          </p:cNvPicPr>
          <p:nvPr/>
        </p:nvPicPr>
        <p:blipFill>
          <a:blip r:embed="rId2"/>
          <a:stretch>
            <a:fillRect/>
          </a:stretch>
        </p:blipFill>
        <p:spPr>
          <a:xfrm>
            <a:off x="0" y="1"/>
            <a:ext cx="12191999" cy="6858000"/>
          </a:xfrm>
          <a:prstGeom prst="rect">
            <a:avLst/>
          </a:prstGeom>
        </p:spPr>
      </p:pic>
      <p:sp>
        <p:nvSpPr>
          <p:cNvPr id="7" name="Выноска со стрелкой влево 6"/>
          <p:cNvSpPr/>
          <p:nvPr/>
        </p:nvSpPr>
        <p:spPr>
          <a:xfrm>
            <a:off x="7087174" y="5107718"/>
            <a:ext cx="2514026" cy="262477"/>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Click</a:t>
            </a:r>
          </a:p>
        </p:txBody>
      </p:sp>
      <p:sp>
        <p:nvSpPr>
          <p:cNvPr id="8" name="Скругленный прямоугольник 7"/>
          <p:cNvSpPr/>
          <p:nvPr/>
        </p:nvSpPr>
        <p:spPr>
          <a:xfrm>
            <a:off x="4189476" y="419037"/>
            <a:ext cx="4250436" cy="70488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If you forgot your username or password, we will remind to you. You should visit this page.</a:t>
            </a:r>
          </a:p>
        </p:txBody>
      </p:sp>
    </p:spTree>
    <p:extLst>
      <p:ext uri="{BB962C8B-B14F-4D97-AF65-F5344CB8AC3E}">
        <p14:creationId xmlns:p14="http://schemas.microsoft.com/office/powerpoint/2010/main" val="146260133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1" y="1"/>
            <a:ext cx="12192000" cy="6858000"/>
          </a:xfrm>
          <a:prstGeom prst="rect">
            <a:avLst/>
          </a:prstGeom>
        </p:spPr>
      </p:pic>
      <p:sp>
        <p:nvSpPr>
          <p:cNvPr id="5" name="Выноска со стрелкой влево 4"/>
          <p:cNvSpPr/>
          <p:nvPr/>
        </p:nvSpPr>
        <p:spPr>
          <a:xfrm>
            <a:off x="5935030" y="3166524"/>
            <a:ext cx="2852354" cy="262477"/>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Вводим </a:t>
            </a:r>
            <a:r>
              <a:rPr lang="en-US" sz="1400" dirty="0" smtClean="0"/>
              <a:t>Email</a:t>
            </a:r>
            <a:r>
              <a:rPr lang="ru-RU" sz="1400" dirty="0" smtClean="0"/>
              <a:t>.</a:t>
            </a:r>
            <a:endParaRPr lang="en-US" sz="1400" dirty="0" smtClean="0"/>
          </a:p>
        </p:txBody>
      </p:sp>
    </p:spTree>
    <p:extLst>
      <p:ext uri="{BB962C8B-B14F-4D97-AF65-F5344CB8AC3E}">
        <p14:creationId xmlns:p14="http://schemas.microsoft.com/office/powerpoint/2010/main" val="2930139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stretch>
            <a:fillRect/>
          </a:stretch>
        </p:blipFill>
        <p:spPr>
          <a:xfrm>
            <a:off x="1" y="1"/>
            <a:ext cx="12192000" cy="6857999"/>
          </a:xfrm>
          <a:prstGeom prst="rect">
            <a:avLst/>
          </a:prstGeom>
        </p:spPr>
      </p:pic>
      <p:sp>
        <p:nvSpPr>
          <p:cNvPr id="6" name="Выноска со стрелкой влево 5"/>
          <p:cNvSpPr/>
          <p:nvPr/>
        </p:nvSpPr>
        <p:spPr>
          <a:xfrm flipH="1">
            <a:off x="5892800" y="4727452"/>
            <a:ext cx="2143580" cy="733268"/>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4</a:t>
            </a:r>
            <a:r>
              <a:rPr lang="ru-RU" dirty="0" smtClean="0"/>
              <a:t>.</a:t>
            </a:r>
          </a:p>
          <a:p>
            <a:pPr algn="ctr"/>
            <a:r>
              <a:rPr lang="en-US" dirty="0" smtClean="0"/>
              <a:t>Click</a:t>
            </a:r>
            <a:r>
              <a:rPr lang="ru-RU" dirty="0" smtClean="0"/>
              <a:t>.</a:t>
            </a:r>
            <a:endParaRPr lang="ru-RU" dirty="0"/>
          </a:p>
        </p:txBody>
      </p:sp>
      <p:sp>
        <p:nvSpPr>
          <p:cNvPr id="7" name="Овал 6"/>
          <p:cNvSpPr/>
          <p:nvPr/>
        </p:nvSpPr>
        <p:spPr>
          <a:xfrm>
            <a:off x="5806441" y="105317"/>
            <a:ext cx="5938010" cy="1399032"/>
          </a:xfrm>
          <a:prstGeom prst="ellipse">
            <a:avLst/>
          </a:prstGeom>
          <a:solidFill>
            <a:schemeClr val="accent6">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If </a:t>
            </a:r>
            <a:r>
              <a:rPr lang="en-US" b="1" dirty="0"/>
              <a:t>you </a:t>
            </a:r>
            <a:r>
              <a:rPr lang="en-US" b="1" dirty="0" smtClean="0"/>
              <a:t>know, </a:t>
            </a:r>
            <a:r>
              <a:rPr lang="en-US" b="1" dirty="0"/>
              <a:t>a</a:t>
            </a:r>
            <a:r>
              <a:rPr lang="en-US" b="1" dirty="0" smtClean="0"/>
              <a:t>dd</a:t>
            </a:r>
            <a:r>
              <a:rPr lang="ru-RU" b="1" dirty="0" smtClean="0"/>
              <a:t> </a:t>
            </a:r>
            <a:r>
              <a:rPr lang="en-US" b="1" dirty="0" smtClean="0"/>
              <a:t>all the necessary information. It will be useful afterwards</a:t>
            </a:r>
            <a:endParaRPr lang="ru-RU" b="1" dirty="0"/>
          </a:p>
        </p:txBody>
      </p:sp>
      <p:sp>
        <p:nvSpPr>
          <p:cNvPr id="8" name="Выноска со стрелкой влево 7"/>
          <p:cNvSpPr/>
          <p:nvPr/>
        </p:nvSpPr>
        <p:spPr>
          <a:xfrm>
            <a:off x="5393417" y="2275428"/>
            <a:ext cx="5051881" cy="909865"/>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2. </a:t>
            </a:r>
          </a:p>
          <a:p>
            <a:pPr algn="ctr"/>
            <a:r>
              <a:rPr lang="en-US" dirty="0" smtClean="0"/>
              <a:t>Add information about future </a:t>
            </a:r>
            <a:r>
              <a:rPr lang="en-US" dirty="0"/>
              <a:t>visits.</a:t>
            </a:r>
            <a:endParaRPr lang="ru-RU" dirty="0"/>
          </a:p>
        </p:txBody>
      </p:sp>
      <p:sp>
        <p:nvSpPr>
          <p:cNvPr id="9" name="Выноска со стрелкой влево 8"/>
          <p:cNvSpPr/>
          <p:nvPr/>
        </p:nvSpPr>
        <p:spPr>
          <a:xfrm>
            <a:off x="6478814" y="3715657"/>
            <a:ext cx="5003800" cy="684282"/>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3.</a:t>
            </a:r>
          </a:p>
          <a:p>
            <a:pPr algn="ctr"/>
            <a:r>
              <a:rPr lang="en-US" dirty="0"/>
              <a:t>Add </a:t>
            </a:r>
            <a:r>
              <a:rPr lang="en-US" dirty="0" smtClean="0"/>
              <a:t> date </a:t>
            </a:r>
            <a:r>
              <a:rPr lang="en-US" dirty="0"/>
              <a:t>and time </a:t>
            </a:r>
            <a:r>
              <a:rPr lang="en-US" dirty="0" smtClean="0"/>
              <a:t>of next </a:t>
            </a:r>
            <a:r>
              <a:rPr lang="en-US" dirty="0"/>
              <a:t>visit.</a:t>
            </a:r>
            <a:endParaRPr lang="ru-RU" dirty="0"/>
          </a:p>
        </p:txBody>
      </p:sp>
      <p:sp>
        <p:nvSpPr>
          <p:cNvPr id="10" name="Выноска со стрелкой вправо 9"/>
          <p:cNvSpPr/>
          <p:nvPr/>
        </p:nvSpPr>
        <p:spPr>
          <a:xfrm>
            <a:off x="627742" y="1033830"/>
            <a:ext cx="2997200" cy="847271"/>
          </a:xfrm>
          <a:prstGeom prst="righ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1. </a:t>
            </a:r>
            <a:endParaRPr lang="en-US" dirty="0" smtClean="0"/>
          </a:p>
          <a:p>
            <a:pPr algn="ctr"/>
            <a:r>
              <a:rPr lang="en-US" dirty="0" smtClean="0"/>
              <a:t>Add cost of </a:t>
            </a:r>
            <a:r>
              <a:rPr lang="en-US" dirty="0"/>
              <a:t>next</a:t>
            </a:r>
            <a:r>
              <a:rPr lang="en-US" dirty="0" smtClean="0"/>
              <a:t> </a:t>
            </a:r>
            <a:r>
              <a:rPr lang="en-US" dirty="0"/>
              <a:t>service.</a:t>
            </a:r>
            <a:endParaRPr lang="ru-RU" dirty="0"/>
          </a:p>
        </p:txBody>
      </p:sp>
      <p:pic>
        <p:nvPicPr>
          <p:cNvPr id="4" name="Рисунок 3"/>
          <p:cNvPicPr>
            <a:picLocks noChangeAspect="1"/>
          </p:cNvPicPr>
          <p:nvPr/>
        </p:nvPicPr>
        <p:blipFill>
          <a:blip r:embed="rId3"/>
          <a:stretch>
            <a:fillRect/>
          </a:stretch>
        </p:blipFill>
        <p:spPr>
          <a:xfrm>
            <a:off x="3438525" y="235403"/>
            <a:ext cx="838200" cy="200025"/>
          </a:xfrm>
          <a:prstGeom prst="rect">
            <a:avLst/>
          </a:prstGeom>
        </p:spPr>
      </p:pic>
    </p:spTree>
    <p:extLst>
      <p:ext uri="{BB962C8B-B14F-4D97-AF65-F5344CB8AC3E}">
        <p14:creationId xmlns:p14="http://schemas.microsoft.com/office/powerpoint/2010/main" val="252719511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5" name="Рисунок 4"/>
          <p:cNvPicPr>
            <a:picLocks noChangeAspect="1"/>
          </p:cNvPicPr>
          <p:nvPr/>
        </p:nvPicPr>
        <p:blipFill>
          <a:blip r:embed="rId2"/>
          <a:stretch>
            <a:fillRect/>
          </a:stretch>
        </p:blipFill>
        <p:spPr>
          <a:xfrm>
            <a:off x="1" y="0"/>
            <a:ext cx="12191999" cy="6858000"/>
          </a:xfrm>
          <a:prstGeom prst="rect">
            <a:avLst/>
          </a:prstGeom>
        </p:spPr>
      </p:pic>
      <p:sp>
        <p:nvSpPr>
          <p:cNvPr id="6" name="Выноска со стрелкой влево 5"/>
          <p:cNvSpPr/>
          <p:nvPr/>
        </p:nvSpPr>
        <p:spPr>
          <a:xfrm>
            <a:off x="5935030" y="2791620"/>
            <a:ext cx="2852354" cy="262477"/>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t>Enter Email</a:t>
            </a:r>
            <a:r>
              <a:rPr lang="ru-RU" sz="1400" dirty="0" smtClean="0"/>
              <a:t>.</a:t>
            </a:r>
            <a:endParaRPr lang="en-US" sz="1400" dirty="0" smtClean="0"/>
          </a:p>
        </p:txBody>
      </p:sp>
    </p:spTree>
    <p:extLst>
      <p:ext uri="{BB962C8B-B14F-4D97-AF65-F5344CB8AC3E}">
        <p14:creationId xmlns:p14="http://schemas.microsoft.com/office/powerpoint/2010/main" val="24339078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0" y="0"/>
            <a:ext cx="12192000" cy="6858000"/>
          </a:xfrm>
          <a:prstGeom prst="rect">
            <a:avLst/>
          </a:prstGeom>
        </p:spPr>
      </p:pic>
      <p:sp>
        <p:nvSpPr>
          <p:cNvPr id="5" name="Выноска 1 (граница и черта) 4"/>
          <p:cNvSpPr/>
          <p:nvPr/>
        </p:nvSpPr>
        <p:spPr>
          <a:xfrm>
            <a:off x="8031467" y="1565585"/>
            <a:ext cx="3828301" cy="2521783"/>
          </a:xfrm>
          <a:prstGeom prst="accentBorderCallout1">
            <a:avLst>
              <a:gd name="adj1" fmla="val 18750"/>
              <a:gd name="adj2" fmla="val -8333"/>
              <a:gd name="adj3" fmla="val 85198"/>
              <a:gd name="adj4" fmla="val -29898"/>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Заходим в ваш почтовый ящик и нажимаем сбросить </a:t>
            </a:r>
            <a:r>
              <a:rPr lang="en-US" sz="1400" dirty="0" smtClean="0"/>
              <a:t>email</a:t>
            </a:r>
            <a:r>
              <a:rPr lang="ru-RU" sz="1400" dirty="0" smtClean="0"/>
              <a:t> </a:t>
            </a:r>
            <a:r>
              <a:rPr lang="en-US" sz="1400" dirty="0" smtClean="0"/>
              <a:t>doctor-premium</a:t>
            </a:r>
            <a:r>
              <a:rPr lang="ru-RU" sz="1400" dirty="0" smtClean="0"/>
              <a:t> в том письме</a:t>
            </a:r>
            <a:r>
              <a:rPr lang="en-US" sz="1400" dirty="0" smtClean="0"/>
              <a:t>,</a:t>
            </a:r>
            <a:r>
              <a:rPr lang="ru-RU" sz="1400" dirty="0" smtClean="0"/>
              <a:t> что мы вам отправили</a:t>
            </a:r>
            <a:r>
              <a:rPr lang="en-US" sz="1400" dirty="0" smtClean="0"/>
              <a:t> </a:t>
            </a:r>
            <a:r>
              <a:rPr lang="ru-RU" sz="1400" dirty="0" smtClean="0"/>
              <a:t>и следуем подсказкам. Если вам в течении часа не пришло письмо попробуйте еще раз. Также напишите нам </a:t>
            </a:r>
            <a:r>
              <a:rPr lang="en-US" sz="1400" dirty="0" smtClean="0"/>
              <a:t> </a:t>
            </a:r>
            <a:r>
              <a:rPr lang="ru-RU" sz="1400" dirty="0" smtClean="0"/>
              <a:t>на </a:t>
            </a:r>
            <a:r>
              <a:rPr lang="en-US" sz="1400" dirty="0" smtClean="0"/>
              <a:t>Email</a:t>
            </a:r>
            <a:r>
              <a:rPr lang="ru-RU" sz="1400" dirty="0" smtClean="0"/>
              <a:t>, если вам не пришло письмо о сбросе пароля</a:t>
            </a:r>
            <a:r>
              <a:rPr lang="en-US" sz="1400" dirty="0" smtClean="0"/>
              <a:t>,</a:t>
            </a:r>
            <a:r>
              <a:rPr lang="ru-RU" sz="1400" dirty="0" smtClean="0"/>
              <a:t> наш </a:t>
            </a:r>
            <a:r>
              <a:rPr lang="en-US" sz="1400" dirty="0" smtClean="0"/>
              <a:t>email : </a:t>
            </a:r>
            <a:r>
              <a:rPr lang="en-US" sz="1400" b="1" dirty="0" smtClean="0"/>
              <a:t>infodoctorpremium@gmail.com</a:t>
            </a:r>
            <a:endParaRPr lang="en-US" sz="1400" dirty="0" smtClean="0"/>
          </a:p>
        </p:txBody>
      </p:sp>
    </p:spTree>
    <p:extLst>
      <p:ext uri="{BB962C8B-B14F-4D97-AF65-F5344CB8AC3E}">
        <p14:creationId xmlns:p14="http://schemas.microsoft.com/office/powerpoint/2010/main" val="13985301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dirty="0"/>
          </a:p>
        </p:txBody>
      </p:sp>
      <p:pic>
        <p:nvPicPr>
          <p:cNvPr id="4" name="Рисунок 3"/>
          <p:cNvPicPr>
            <a:picLocks noChangeAspect="1"/>
          </p:cNvPicPr>
          <p:nvPr/>
        </p:nvPicPr>
        <p:blipFill>
          <a:blip r:embed="rId2"/>
          <a:stretch>
            <a:fillRect/>
          </a:stretch>
        </p:blipFill>
        <p:spPr>
          <a:xfrm>
            <a:off x="0" y="0"/>
            <a:ext cx="12192000" cy="6858000"/>
          </a:xfrm>
          <a:prstGeom prst="rect">
            <a:avLst/>
          </a:prstGeom>
        </p:spPr>
      </p:pic>
      <p:sp>
        <p:nvSpPr>
          <p:cNvPr id="5" name="Выноска 1 (граница и черта) 4"/>
          <p:cNvSpPr/>
          <p:nvPr/>
        </p:nvSpPr>
        <p:spPr>
          <a:xfrm>
            <a:off x="8150339" y="1254689"/>
            <a:ext cx="3828301" cy="2521783"/>
          </a:xfrm>
          <a:prstGeom prst="accentBorderCallout1">
            <a:avLst>
              <a:gd name="adj1" fmla="val 18750"/>
              <a:gd name="adj2" fmla="val -8333"/>
              <a:gd name="adj3" fmla="val 85198"/>
              <a:gd name="adj4" fmla="val -29898"/>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Go to your mailbox and press the reset email doctor-premium in the letter . </a:t>
            </a:r>
            <a:r>
              <a:rPr lang="en-US" sz="1400" dirty="0" err="1"/>
              <a:t>Иф</a:t>
            </a:r>
            <a:r>
              <a:rPr lang="en-US" sz="1400" dirty="0"/>
              <a:t> not received a letter you are within an </a:t>
            </a:r>
            <a:r>
              <a:rPr lang="en-US" sz="1400" dirty="0" err="1"/>
              <a:t>нур</a:t>
            </a:r>
            <a:r>
              <a:rPr lang="en-US" sz="1400" dirty="0"/>
              <a:t>, try again. Also, contact us at Email, if you have not received a letter about resetting a password, our email: infodoctorpremium@gmail.com</a:t>
            </a:r>
            <a:endParaRPr lang="en-US" sz="1400" dirty="0" smtClean="0"/>
          </a:p>
        </p:txBody>
      </p:sp>
    </p:spTree>
    <p:extLst>
      <p:ext uri="{BB962C8B-B14F-4D97-AF65-F5344CB8AC3E}">
        <p14:creationId xmlns:p14="http://schemas.microsoft.com/office/powerpoint/2010/main" val="30457531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rmAutofit/>
          </a:bodyPr>
          <a:lstStyle/>
          <a:p>
            <a:pPr marL="0" indent="0">
              <a:buNone/>
            </a:pPr>
            <a:r>
              <a:rPr lang="ru-RU" sz="8000" dirty="0" smtClean="0"/>
              <a:t>Контакты.</a:t>
            </a:r>
            <a:endParaRPr lang="ru-RU" sz="8000" dirty="0"/>
          </a:p>
        </p:txBody>
      </p:sp>
    </p:spTree>
    <p:extLst>
      <p:ext uri="{BB962C8B-B14F-4D97-AF65-F5344CB8AC3E}">
        <p14:creationId xmlns:p14="http://schemas.microsoft.com/office/powerpoint/2010/main" val="40638255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rmAutofit/>
          </a:bodyPr>
          <a:lstStyle/>
          <a:p>
            <a:pPr marL="0" indent="0">
              <a:buNone/>
            </a:pPr>
            <a:r>
              <a:rPr lang="en-US" sz="8000" dirty="0" smtClean="0"/>
              <a:t>C</a:t>
            </a:r>
            <a:r>
              <a:rPr lang="en-US" sz="8000" dirty="0"/>
              <a:t>o</a:t>
            </a:r>
            <a:r>
              <a:rPr lang="en-US" sz="8000" dirty="0" smtClean="0"/>
              <a:t>ntacts</a:t>
            </a:r>
            <a:endParaRPr lang="ru-RU" sz="8000" dirty="0"/>
          </a:p>
        </p:txBody>
      </p:sp>
    </p:spTree>
    <p:extLst>
      <p:ext uri="{BB962C8B-B14F-4D97-AF65-F5344CB8AC3E}">
        <p14:creationId xmlns:p14="http://schemas.microsoft.com/office/powerpoint/2010/main" val="10356931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1" y="1"/>
            <a:ext cx="12192000" cy="6857999"/>
          </a:xfrm>
          <a:prstGeom prst="rect">
            <a:avLst/>
          </a:prstGeom>
        </p:spPr>
      </p:pic>
      <p:sp>
        <p:nvSpPr>
          <p:cNvPr id="7" name="Выноска 1 (граница и черта) 6"/>
          <p:cNvSpPr/>
          <p:nvPr/>
        </p:nvSpPr>
        <p:spPr>
          <a:xfrm>
            <a:off x="8587668" y="1960562"/>
            <a:ext cx="3424715" cy="1786763"/>
          </a:xfrm>
          <a:prstGeom prst="accentBorderCallout1">
            <a:avLst>
              <a:gd name="adj1" fmla="val 18750"/>
              <a:gd name="adj2" fmla="val -8333"/>
              <a:gd name="adj3" fmla="val 7411"/>
              <a:gd name="adj4" fmla="val -21002"/>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Мы в поиске партнеров по проекту. Если у вас есть любые предложения мы готовы их обсуждать. Пишите нам на почту или в скайп или в другие источники: социальные сети и т.д.</a:t>
            </a:r>
            <a:endParaRPr lang="en-US" sz="1400" dirty="0" smtClean="0"/>
          </a:p>
        </p:txBody>
      </p:sp>
      <p:sp>
        <p:nvSpPr>
          <p:cNvPr id="8" name="Скругленный прямоугольник 7"/>
          <p:cNvSpPr/>
          <p:nvPr/>
        </p:nvSpPr>
        <p:spPr>
          <a:xfrm>
            <a:off x="1267207" y="403527"/>
            <a:ext cx="4187952" cy="108512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400" dirty="0" smtClean="0"/>
              <a:t>В этом блоке вы найдете информацию о нас и о нашей компании. Также контакты и все остальное</a:t>
            </a:r>
            <a:r>
              <a:rPr lang="en-US" sz="1400" dirty="0" smtClean="0"/>
              <a:t> </a:t>
            </a:r>
            <a:r>
              <a:rPr lang="ru-RU" sz="1400" dirty="0" smtClean="0"/>
              <a:t>для того, чтобы задавать нам вопросы.</a:t>
            </a:r>
            <a:endParaRPr lang="ru-RU" sz="1400" dirty="0"/>
          </a:p>
        </p:txBody>
      </p:sp>
      <p:sp>
        <p:nvSpPr>
          <p:cNvPr id="9" name="Выноска со стрелкой влево 8"/>
          <p:cNvSpPr/>
          <p:nvPr/>
        </p:nvSpPr>
        <p:spPr>
          <a:xfrm flipH="1">
            <a:off x="1903476" y="5002736"/>
            <a:ext cx="2439923" cy="262477"/>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Наш </a:t>
            </a:r>
            <a:r>
              <a:rPr lang="en-US" sz="1400" dirty="0"/>
              <a:t>Email</a:t>
            </a:r>
            <a:r>
              <a:rPr lang="ru-RU" sz="1400" dirty="0"/>
              <a:t>.</a:t>
            </a:r>
          </a:p>
        </p:txBody>
      </p:sp>
      <p:sp>
        <p:nvSpPr>
          <p:cNvPr id="10" name="Выноска со стрелкой вверх 9"/>
          <p:cNvSpPr/>
          <p:nvPr/>
        </p:nvSpPr>
        <p:spPr>
          <a:xfrm>
            <a:off x="7469361" y="4576935"/>
            <a:ext cx="2236614" cy="1376555"/>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Мы в социальных сетях.</a:t>
            </a:r>
            <a:r>
              <a:rPr lang="en-US" dirty="0" smtClean="0"/>
              <a:t> </a:t>
            </a:r>
            <a:r>
              <a:rPr lang="ru-RU" dirty="0" smtClean="0"/>
              <a:t>Задавайте нам вопросы.</a:t>
            </a:r>
            <a:endParaRPr lang="ru-RU" dirty="0"/>
          </a:p>
        </p:txBody>
      </p:sp>
      <p:sp>
        <p:nvSpPr>
          <p:cNvPr id="11" name="Выноска со стрелкой вверх 10"/>
          <p:cNvSpPr/>
          <p:nvPr/>
        </p:nvSpPr>
        <p:spPr>
          <a:xfrm>
            <a:off x="10072118" y="780034"/>
            <a:ext cx="1362455" cy="1045591"/>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Нажать</a:t>
            </a:r>
            <a:endParaRPr lang="ru-RU" dirty="0"/>
          </a:p>
        </p:txBody>
      </p:sp>
      <p:sp>
        <p:nvSpPr>
          <p:cNvPr id="12" name="Выноска со стрелкой влево 11"/>
          <p:cNvSpPr/>
          <p:nvPr/>
        </p:nvSpPr>
        <p:spPr>
          <a:xfrm flipH="1">
            <a:off x="1903476" y="4672790"/>
            <a:ext cx="2439923" cy="262477"/>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Наш </a:t>
            </a:r>
            <a:r>
              <a:rPr lang="en-US" sz="1400" dirty="0" smtClean="0"/>
              <a:t>Skype</a:t>
            </a:r>
            <a:r>
              <a:rPr lang="ru-RU" sz="1400" dirty="0" smtClean="0"/>
              <a:t>.</a:t>
            </a:r>
            <a:endParaRPr lang="ru-RU" sz="1400" dirty="0"/>
          </a:p>
        </p:txBody>
      </p:sp>
      <p:sp>
        <p:nvSpPr>
          <p:cNvPr id="13" name="Выноска со стрелкой влево 12"/>
          <p:cNvSpPr/>
          <p:nvPr/>
        </p:nvSpPr>
        <p:spPr>
          <a:xfrm flipH="1">
            <a:off x="1019171" y="1960562"/>
            <a:ext cx="3561969" cy="534987"/>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Покажите нас друзьям и коллегам.</a:t>
            </a:r>
            <a:endParaRPr lang="ru-RU" sz="1400" dirty="0"/>
          </a:p>
        </p:txBody>
      </p:sp>
      <p:pic>
        <p:nvPicPr>
          <p:cNvPr id="5" name="Рисунок 4"/>
          <p:cNvPicPr>
            <a:picLocks noChangeAspect="1"/>
          </p:cNvPicPr>
          <p:nvPr/>
        </p:nvPicPr>
        <p:blipFill>
          <a:blip r:embed="rId3"/>
          <a:stretch>
            <a:fillRect/>
          </a:stretch>
        </p:blipFill>
        <p:spPr>
          <a:xfrm>
            <a:off x="4343399" y="5802312"/>
            <a:ext cx="3114675" cy="1019175"/>
          </a:xfrm>
          <a:prstGeom prst="rect">
            <a:avLst/>
          </a:prstGeom>
        </p:spPr>
      </p:pic>
      <p:sp>
        <p:nvSpPr>
          <p:cNvPr id="14" name="Выноска со стрелкой влево 13"/>
          <p:cNvSpPr/>
          <p:nvPr/>
        </p:nvSpPr>
        <p:spPr>
          <a:xfrm flipH="1">
            <a:off x="1822703" y="6179066"/>
            <a:ext cx="2439923" cy="262477"/>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Наш </a:t>
            </a:r>
            <a:r>
              <a:rPr lang="ru-RU" sz="1400" dirty="0" smtClean="0"/>
              <a:t>адрес.</a:t>
            </a:r>
            <a:endParaRPr lang="ru-RU" sz="1400" dirty="0"/>
          </a:p>
        </p:txBody>
      </p:sp>
    </p:spTree>
    <p:extLst>
      <p:ext uri="{BB962C8B-B14F-4D97-AF65-F5344CB8AC3E}">
        <p14:creationId xmlns:p14="http://schemas.microsoft.com/office/powerpoint/2010/main" val="29633665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5" name="Рисунок 4"/>
          <p:cNvPicPr>
            <a:picLocks noChangeAspect="1"/>
          </p:cNvPicPr>
          <p:nvPr/>
        </p:nvPicPr>
        <p:blipFill>
          <a:blip r:embed="rId2"/>
          <a:stretch>
            <a:fillRect/>
          </a:stretch>
        </p:blipFill>
        <p:spPr>
          <a:xfrm>
            <a:off x="1" y="0"/>
            <a:ext cx="12192000" cy="6858000"/>
          </a:xfrm>
          <a:prstGeom prst="rect">
            <a:avLst/>
          </a:prstGeom>
        </p:spPr>
      </p:pic>
      <p:sp>
        <p:nvSpPr>
          <p:cNvPr id="9" name="Скругленный прямоугольник 8"/>
          <p:cNvSpPr/>
          <p:nvPr/>
        </p:nvSpPr>
        <p:spPr>
          <a:xfrm>
            <a:off x="2313052" y="376317"/>
            <a:ext cx="4187952" cy="76827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In this menu, you will find information about us and about our company. Also, contacts and everything else to ask us questions.</a:t>
            </a:r>
            <a:endParaRPr lang="ru-RU" sz="1400" dirty="0"/>
          </a:p>
        </p:txBody>
      </p:sp>
      <p:sp>
        <p:nvSpPr>
          <p:cNvPr id="8" name="Выноска 1 (граница и черта) 7"/>
          <p:cNvSpPr/>
          <p:nvPr/>
        </p:nvSpPr>
        <p:spPr>
          <a:xfrm>
            <a:off x="8165212" y="2055813"/>
            <a:ext cx="3424715" cy="1272604"/>
          </a:xfrm>
          <a:prstGeom prst="accentBorderCallout1">
            <a:avLst>
              <a:gd name="adj1" fmla="val 18750"/>
              <a:gd name="adj2" fmla="val -8333"/>
              <a:gd name="adj3" fmla="val 7411"/>
              <a:gd name="adj4" fmla="val -21002"/>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 have to find project partners. If you have any suggestions, we are ready to discuss them. Contact us at e-mail or Skype or other sources: social networks, etc.</a:t>
            </a:r>
            <a:endParaRPr lang="en-US" sz="1400" dirty="0" smtClean="0"/>
          </a:p>
        </p:txBody>
      </p:sp>
      <p:sp>
        <p:nvSpPr>
          <p:cNvPr id="10" name="Выноска со стрелкой вверх 9"/>
          <p:cNvSpPr/>
          <p:nvPr/>
        </p:nvSpPr>
        <p:spPr>
          <a:xfrm>
            <a:off x="6863715" y="5115447"/>
            <a:ext cx="2348994" cy="1459708"/>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are in social networks. Ask us questions.</a:t>
            </a:r>
            <a:endParaRPr lang="ru-RU" dirty="0"/>
          </a:p>
        </p:txBody>
      </p:sp>
      <p:sp>
        <p:nvSpPr>
          <p:cNvPr id="11" name="Выноска со стрелкой вверх 10"/>
          <p:cNvSpPr/>
          <p:nvPr/>
        </p:nvSpPr>
        <p:spPr>
          <a:xfrm>
            <a:off x="9765794" y="486855"/>
            <a:ext cx="1362455" cy="1045591"/>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Click</a:t>
            </a:r>
            <a:endParaRPr lang="ru-RU" dirty="0"/>
          </a:p>
        </p:txBody>
      </p:sp>
      <p:sp>
        <p:nvSpPr>
          <p:cNvPr id="12" name="Выноска со стрелкой влево 11"/>
          <p:cNvSpPr/>
          <p:nvPr/>
        </p:nvSpPr>
        <p:spPr>
          <a:xfrm flipH="1">
            <a:off x="2282700" y="5560337"/>
            <a:ext cx="2439923" cy="262477"/>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Our </a:t>
            </a:r>
            <a:r>
              <a:rPr lang="en-US" sz="1400" dirty="0" smtClean="0"/>
              <a:t>Email</a:t>
            </a:r>
            <a:r>
              <a:rPr lang="ru-RU" sz="1400" dirty="0"/>
              <a:t>.</a:t>
            </a:r>
          </a:p>
        </p:txBody>
      </p:sp>
      <p:sp>
        <p:nvSpPr>
          <p:cNvPr id="13" name="Выноска со стрелкой влево 12"/>
          <p:cNvSpPr/>
          <p:nvPr/>
        </p:nvSpPr>
        <p:spPr>
          <a:xfrm flipH="1">
            <a:off x="2282701" y="5206190"/>
            <a:ext cx="2439923" cy="262477"/>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Our Skype</a:t>
            </a:r>
            <a:r>
              <a:rPr lang="en-US" sz="1400" dirty="0" smtClean="0"/>
              <a:t>.</a:t>
            </a:r>
            <a:endParaRPr lang="ru-RU" sz="1400" dirty="0"/>
          </a:p>
        </p:txBody>
      </p:sp>
    </p:spTree>
    <p:extLst>
      <p:ext uri="{BB962C8B-B14F-4D97-AF65-F5344CB8AC3E}">
        <p14:creationId xmlns:p14="http://schemas.microsoft.com/office/powerpoint/2010/main" val="2692538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Рисунок 23"/>
          <p:cNvPicPr>
            <a:picLocks noChangeAspect="1"/>
          </p:cNvPicPr>
          <p:nvPr/>
        </p:nvPicPr>
        <p:blipFill>
          <a:blip r:embed="rId2"/>
          <a:stretch>
            <a:fillRect/>
          </a:stretch>
        </p:blipFill>
        <p:spPr>
          <a:xfrm>
            <a:off x="0" y="1"/>
            <a:ext cx="12192000" cy="6858000"/>
          </a:xfrm>
          <a:prstGeom prst="rect">
            <a:avLst/>
          </a:prstGeom>
        </p:spPr>
      </p:pic>
      <p:sp>
        <p:nvSpPr>
          <p:cNvPr id="10" name="Выноска 1 9"/>
          <p:cNvSpPr/>
          <p:nvPr/>
        </p:nvSpPr>
        <p:spPr>
          <a:xfrm>
            <a:off x="3608805" y="2315210"/>
            <a:ext cx="1790700" cy="965200"/>
          </a:xfrm>
          <a:prstGeom prst="borderCallout1">
            <a:avLst>
              <a:gd name="adj1" fmla="val 93750"/>
              <a:gd name="adj2" fmla="val 3015"/>
              <a:gd name="adj3" fmla="val 169079"/>
              <a:gd name="adj4" fmla="val -2556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p>
          <a:p>
            <a:pPr algn="ctr"/>
            <a:r>
              <a:rPr lang="ru-RU" dirty="0" smtClean="0"/>
              <a:t>При нажатии, редактируем.</a:t>
            </a:r>
            <a:endParaRPr lang="ru-RU" dirty="0"/>
          </a:p>
        </p:txBody>
      </p:sp>
      <p:sp>
        <p:nvSpPr>
          <p:cNvPr id="6" name="Двойная стрелка вверх/вниз 5"/>
          <p:cNvSpPr/>
          <p:nvPr/>
        </p:nvSpPr>
        <p:spPr>
          <a:xfrm>
            <a:off x="9688024" y="3429001"/>
            <a:ext cx="409829" cy="1211288"/>
          </a:xfrm>
          <a:prstGeom prst="up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Выноска со стрелкой вправо 11"/>
          <p:cNvSpPr/>
          <p:nvPr/>
        </p:nvSpPr>
        <p:spPr>
          <a:xfrm>
            <a:off x="271272" y="3614710"/>
            <a:ext cx="2697480" cy="1025579"/>
          </a:xfrm>
          <a:prstGeom prst="righ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1.</a:t>
            </a:r>
          </a:p>
          <a:p>
            <a:pPr algn="ctr"/>
            <a:r>
              <a:rPr lang="ru-RU" sz="1600" dirty="0" smtClean="0"/>
              <a:t>Краткое описание события.</a:t>
            </a:r>
            <a:endParaRPr lang="ru-RU" sz="1600" dirty="0"/>
          </a:p>
        </p:txBody>
      </p:sp>
      <p:sp>
        <p:nvSpPr>
          <p:cNvPr id="13" name="Выноска 1 12"/>
          <p:cNvSpPr/>
          <p:nvPr/>
        </p:nvSpPr>
        <p:spPr>
          <a:xfrm flipH="1">
            <a:off x="5576125" y="2299788"/>
            <a:ext cx="2267839" cy="965200"/>
          </a:xfrm>
          <a:prstGeom prst="borderCallout1">
            <a:avLst>
              <a:gd name="adj1" fmla="val 52443"/>
              <a:gd name="adj2" fmla="val -1087"/>
              <a:gd name="adj3" fmla="val 167700"/>
              <a:gd name="adj4" fmla="val -4306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3.</a:t>
            </a:r>
          </a:p>
          <a:p>
            <a:pPr algn="ctr"/>
            <a:r>
              <a:rPr lang="ru-RU" sz="1600" dirty="0" smtClean="0"/>
              <a:t>В конце рабочего  дня ставим статус обработан</a:t>
            </a:r>
            <a:r>
              <a:rPr lang="en-US" sz="1600" dirty="0" smtClean="0"/>
              <a:t>.</a:t>
            </a:r>
            <a:endParaRPr lang="ru-RU" sz="1600" dirty="0"/>
          </a:p>
        </p:txBody>
      </p:sp>
      <p:sp>
        <p:nvSpPr>
          <p:cNvPr id="14" name="Выноска 1 13"/>
          <p:cNvSpPr/>
          <p:nvPr/>
        </p:nvSpPr>
        <p:spPr>
          <a:xfrm>
            <a:off x="9525750" y="2439488"/>
            <a:ext cx="1920240" cy="685800"/>
          </a:xfrm>
          <a:prstGeom prst="borderCallout1">
            <a:avLst>
              <a:gd name="adj1" fmla="val 61887"/>
              <a:gd name="adj2" fmla="val -1984"/>
              <a:gd name="adj3" fmla="val 218601"/>
              <a:gd name="adj4" fmla="val -1637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4.</a:t>
            </a:r>
          </a:p>
          <a:p>
            <a:pPr algn="ctr"/>
            <a:r>
              <a:rPr lang="ru-RU" sz="1400" dirty="0" smtClean="0"/>
              <a:t>Всегда можем удалить</a:t>
            </a:r>
            <a:endParaRPr lang="ru-RU" sz="1400" dirty="0"/>
          </a:p>
        </p:txBody>
      </p:sp>
      <p:sp>
        <p:nvSpPr>
          <p:cNvPr id="15" name="Овал 14"/>
          <p:cNvSpPr/>
          <p:nvPr/>
        </p:nvSpPr>
        <p:spPr>
          <a:xfrm>
            <a:off x="757912" y="241925"/>
            <a:ext cx="9339941" cy="137496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dirty="0" smtClean="0"/>
              <a:t>Смотрим расписание за день</a:t>
            </a:r>
            <a:r>
              <a:rPr lang="en-US" sz="2000" dirty="0" smtClean="0"/>
              <a:t> </a:t>
            </a:r>
            <a:r>
              <a:rPr lang="ru-RU" sz="2000" dirty="0" smtClean="0"/>
              <a:t>с детальной информацией по событию.</a:t>
            </a:r>
          </a:p>
          <a:p>
            <a:pPr algn="ctr"/>
            <a:r>
              <a:rPr lang="ru-RU" sz="2000" dirty="0" smtClean="0"/>
              <a:t> Зеленое событие – визит пациента, синее – задача. </a:t>
            </a:r>
            <a:endParaRPr lang="ru-RU" sz="2000" dirty="0"/>
          </a:p>
        </p:txBody>
      </p:sp>
      <p:sp>
        <p:nvSpPr>
          <p:cNvPr id="17" name="Выноска 1 16"/>
          <p:cNvSpPr/>
          <p:nvPr/>
        </p:nvSpPr>
        <p:spPr>
          <a:xfrm>
            <a:off x="3361563" y="4909094"/>
            <a:ext cx="1790700" cy="965200"/>
          </a:xfrm>
          <a:prstGeom prst="borderCallout1">
            <a:avLst>
              <a:gd name="adj1" fmla="val -3994"/>
              <a:gd name="adj2" fmla="val 52458"/>
              <a:gd name="adj3" fmla="val -72651"/>
              <a:gd name="adj4" fmla="val 32994"/>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a:t>
            </a:r>
          </a:p>
          <a:p>
            <a:pPr algn="ctr"/>
            <a:r>
              <a:rPr lang="ru-RU" dirty="0" smtClean="0"/>
              <a:t>Планируемая цена.</a:t>
            </a:r>
            <a:endParaRPr lang="ru-RU" dirty="0"/>
          </a:p>
        </p:txBody>
      </p:sp>
      <p:sp>
        <p:nvSpPr>
          <p:cNvPr id="18" name="Выноска 1 17"/>
          <p:cNvSpPr/>
          <p:nvPr/>
        </p:nvSpPr>
        <p:spPr>
          <a:xfrm>
            <a:off x="1339835" y="4933308"/>
            <a:ext cx="1790700" cy="965200"/>
          </a:xfrm>
          <a:prstGeom prst="borderCallout1">
            <a:avLst>
              <a:gd name="adj1" fmla="val -3994"/>
              <a:gd name="adj2" fmla="val 52458"/>
              <a:gd name="adj3" fmla="val -63064"/>
              <a:gd name="adj4" fmla="val 109488"/>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p>
          <a:p>
            <a:pPr algn="ctr"/>
            <a:r>
              <a:rPr lang="ru-RU" dirty="0" smtClean="0"/>
              <a:t>Время Визита.</a:t>
            </a:r>
            <a:endParaRPr lang="ru-RU" dirty="0"/>
          </a:p>
        </p:txBody>
      </p:sp>
      <p:sp>
        <p:nvSpPr>
          <p:cNvPr id="19" name="Выноска 1 18"/>
          <p:cNvSpPr/>
          <p:nvPr/>
        </p:nvSpPr>
        <p:spPr>
          <a:xfrm>
            <a:off x="5503266" y="4933308"/>
            <a:ext cx="1790700" cy="965200"/>
          </a:xfrm>
          <a:prstGeom prst="borderCallout1">
            <a:avLst>
              <a:gd name="adj1" fmla="val -3994"/>
              <a:gd name="adj2" fmla="val 52458"/>
              <a:gd name="adj3" fmla="val -67763"/>
              <a:gd name="adj4" fmla="val 2347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a:t>
            </a:r>
          </a:p>
          <a:p>
            <a:pPr algn="ctr"/>
            <a:r>
              <a:rPr lang="ru-RU" dirty="0" smtClean="0"/>
              <a:t>Ф.И.О. и тел</a:t>
            </a:r>
            <a:endParaRPr lang="ru-RU" dirty="0"/>
          </a:p>
        </p:txBody>
      </p:sp>
      <p:sp>
        <p:nvSpPr>
          <p:cNvPr id="25" name="Выноска со стрелкой вверх 24"/>
          <p:cNvSpPr/>
          <p:nvPr/>
        </p:nvSpPr>
        <p:spPr>
          <a:xfrm>
            <a:off x="8013700" y="4640289"/>
            <a:ext cx="3822700" cy="1595411"/>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a:p>
            <a:pPr algn="ctr"/>
            <a:r>
              <a:rPr lang="ru-RU" dirty="0"/>
              <a:t>Можем менять </a:t>
            </a:r>
            <a:r>
              <a:rPr lang="ru-RU" dirty="0" smtClean="0"/>
              <a:t>время передвижением </a:t>
            </a:r>
            <a:r>
              <a:rPr lang="ru-RU" dirty="0"/>
              <a:t>по расписанию.</a:t>
            </a:r>
          </a:p>
          <a:p>
            <a:pPr algn="ctr"/>
            <a:endParaRPr lang="ru-RU" dirty="0"/>
          </a:p>
        </p:txBody>
      </p:sp>
    </p:spTree>
    <p:extLst>
      <p:ext uri="{BB962C8B-B14F-4D97-AF65-F5344CB8AC3E}">
        <p14:creationId xmlns:p14="http://schemas.microsoft.com/office/powerpoint/2010/main" val="1980847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Рисунок 28"/>
          <p:cNvPicPr>
            <a:picLocks noChangeAspect="1"/>
          </p:cNvPicPr>
          <p:nvPr/>
        </p:nvPicPr>
        <p:blipFill>
          <a:blip r:embed="rId2"/>
          <a:stretch>
            <a:fillRect/>
          </a:stretch>
        </p:blipFill>
        <p:spPr>
          <a:xfrm>
            <a:off x="0" y="1"/>
            <a:ext cx="12192000" cy="6858000"/>
          </a:xfrm>
          <a:prstGeom prst="rect">
            <a:avLst/>
          </a:prstGeom>
        </p:spPr>
      </p:pic>
      <p:sp>
        <p:nvSpPr>
          <p:cNvPr id="9" name="Овал 8"/>
          <p:cNvSpPr/>
          <p:nvPr/>
        </p:nvSpPr>
        <p:spPr>
          <a:xfrm>
            <a:off x="1769012" y="120775"/>
            <a:ext cx="7464381" cy="160504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t>Daily schedule. The schedule displays </a:t>
            </a:r>
            <a:r>
              <a:rPr lang="en-US" sz="1900" dirty="0"/>
              <a:t>the </a:t>
            </a:r>
            <a:r>
              <a:rPr lang="en-US" sz="1900" dirty="0" smtClean="0"/>
              <a:t>detailed information about each event and related functions. </a:t>
            </a:r>
          </a:p>
          <a:p>
            <a:pPr algn="ctr"/>
            <a:r>
              <a:rPr lang="en-US" sz="1900" dirty="0" smtClean="0"/>
              <a:t>Green </a:t>
            </a:r>
            <a:r>
              <a:rPr lang="en-US" sz="1900" dirty="0" err="1" smtClean="0"/>
              <a:t>colour</a:t>
            </a:r>
            <a:r>
              <a:rPr lang="en-US" sz="1900" dirty="0" smtClean="0"/>
              <a:t> - </a:t>
            </a:r>
            <a:r>
              <a:rPr lang="en-US" sz="1900" dirty="0"/>
              <a:t>the patient's visit, </a:t>
            </a:r>
            <a:r>
              <a:rPr lang="en-US" sz="1900" dirty="0" smtClean="0"/>
              <a:t>blue </a:t>
            </a:r>
            <a:r>
              <a:rPr lang="en-US" sz="1900" dirty="0"/>
              <a:t>- a </a:t>
            </a:r>
            <a:r>
              <a:rPr lang="en-US" sz="1900" dirty="0" smtClean="0"/>
              <a:t>task.</a:t>
            </a:r>
            <a:endParaRPr lang="ru-RU" sz="1900" dirty="0"/>
          </a:p>
        </p:txBody>
      </p:sp>
      <p:sp>
        <p:nvSpPr>
          <p:cNvPr id="13" name="Выноска 1 12"/>
          <p:cNvSpPr/>
          <p:nvPr/>
        </p:nvSpPr>
        <p:spPr>
          <a:xfrm>
            <a:off x="5599749" y="4641626"/>
            <a:ext cx="1790700" cy="965200"/>
          </a:xfrm>
          <a:prstGeom prst="borderCallout1">
            <a:avLst>
              <a:gd name="adj1" fmla="val -3994"/>
              <a:gd name="adj2" fmla="val 52458"/>
              <a:gd name="adj3" fmla="val -54982"/>
              <a:gd name="adj4" fmla="val 14048"/>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a:t>
            </a:r>
          </a:p>
          <a:p>
            <a:pPr algn="ctr"/>
            <a:r>
              <a:rPr lang="en-US" dirty="0" smtClean="0"/>
              <a:t>Name and tel.</a:t>
            </a:r>
            <a:endParaRPr lang="ru-RU" dirty="0"/>
          </a:p>
        </p:txBody>
      </p:sp>
      <p:sp>
        <p:nvSpPr>
          <p:cNvPr id="5" name="Двойная стрелка вверх/вниз 4"/>
          <p:cNvSpPr/>
          <p:nvPr/>
        </p:nvSpPr>
        <p:spPr>
          <a:xfrm>
            <a:off x="9445603" y="3466871"/>
            <a:ext cx="409829" cy="914540"/>
          </a:xfrm>
          <a:prstGeom prst="up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Выноска со стрелкой вправо 5"/>
          <p:cNvSpPr/>
          <p:nvPr/>
        </p:nvSpPr>
        <p:spPr>
          <a:xfrm>
            <a:off x="381000" y="3371626"/>
            <a:ext cx="2540000" cy="1025579"/>
          </a:xfrm>
          <a:prstGeom prst="righ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1.</a:t>
            </a:r>
          </a:p>
          <a:p>
            <a:pPr algn="ctr"/>
            <a:r>
              <a:rPr lang="en-US" sz="1600" dirty="0"/>
              <a:t>D</a:t>
            </a:r>
            <a:r>
              <a:rPr lang="en-US" sz="1600" dirty="0" smtClean="0"/>
              <a:t>escription of the event.</a:t>
            </a:r>
            <a:endParaRPr lang="ru-RU" sz="1600" dirty="0"/>
          </a:p>
        </p:txBody>
      </p:sp>
      <p:sp>
        <p:nvSpPr>
          <p:cNvPr id="7" name="Выноска 1 6"/>
          <p:cNvSpPr/>
          <p:nvPr/>
        </p:nvSpPr>
        <p:spPr>
          <a:xfrm flipH="1">
            <a:off x="5841999" y="2406426"/>
            <a:ext cx="2267839" cy="965200"/>
          </a:xfrm>
          <a:prstGeom prst="borderCallout1">
            <a:avLst>
              <a:gd name="adj1" fmla="val 52443"/>
              <a:gd name="adj2" fmla="val -1087"/>
              <a:gd name="adj3" fmla="val 136121"/>
              <a:gd name="adj4" fmla="val -3186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r>
              <a:rPr lang="en-US" sz="1600" dirty="0" smtClean="0"/>
              <a:t>.</a:t>
            </a:r>
          </a:p>
          <a:p>
            <a:pPr algn="ctr"/>
            <a:r>
              <a:rPr lang="en-US" sz="1600" dirty="0" smtClean="0"/>
              <a:t>After each working day, change status to </a:t>
            </a:r>
            <a:r>
              <a:rPr lang="ru-RU" sz="1600" dirty="0" smtClean="0"/>
              <a:t>«</a:t>
            </a:r>
            <a:r>
              <a:rPr lang="en-US" sz="1600" dirty="0" smtClean="0"/>
              <a:t>apply</a:t>
            </a:r>
            <a:r>
              <a:rPr lang="ru-RU" sz="1600" dirty="0" smtClean="0"/>
              <a:t>»</a:t>
            </a:r>
            <a:r>
              <a:rPr lang="en-US" sz="1600" dirty="0" smtClean="0"/>
              <a:t> </a:t>
            </a:r>
            <a:endParaRPr lang="ru-RU" sz="1600" dirty="0"/>
          </a:p>
        </p:txBody>
      </p:sp>
      <p:sp>
        <p:nvSpPr>
          <p:cNvPr id="8" name="Выноска 1 7"/>
          <p:cNvSpPr/>
          <p:nvPr/>
        </p:nvSpPr>
        <p:spPr>
          <a:xfrm>
            <a:off x="9650518" y="2463741"/>
            <a:ext cx="1920240" cy="685800"/>
          </a:xfrm>
          <a:prstGeom prst="borderCallout1">
            <a:avLst>
              <a:gd name="adj1" fmla="val 61887"/>
              <a:gd name="adj2" fmla="val -1984"/>
              <a:gd name="adj3" fmla="val 188971"/>
              <a:gd name="adj4" fmla="val -17698"/>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8</a:t>
            </a:r>
            <a:r>
              <a:rPr lang="en-US" sz="1400" dirty="0" smtClean="0"/>
              <a:t>.</a:t>
            </a:r>
          </a:p>
          <a:p>
            <a:pPr algn="ctr"/>
            <a:r>
              <a:rPr lang="en-US" sz="1400" dirty="0"/>
              <a:t>We can always </a:t>
            </a:r>
            <a:r>
              <a:rPr lang="en-US" sz="1400" dirty="0" smtClean="0"/>
              <a:t>delete</a:t>
            </a:r>
            <a:endParaRPr lang="ru-RU" sz="1400" dirty="0"/>
          </a:p>
        </p:txBody>
      </p:sp>
      <p:sp>
        <p:nvSpPr>
          <p:cNvPr id="11" name="Выноска 1 10"/>
          <p:cNvSpPr/>
          <p:nvPr/>
        </p:nvSpPr>
        <p:spPr>
          <a:xfrm>
            <a:off x="3710503" y="4641626"/>
            <a:ext cx="1790700" cy="965200"/>
          </a:xfrm>
          <a:prstGeom prst="borderCallout1">
            <a:avLst>
              <a:gd name="adj1" fmla="val -3994"/>
              <a:gd name="adj2" fmla="val 52458"/>
              <a:gd name="adj3" fmla="val -58177"/>
              <a:gd name="adj4" fmla="val 20532"/>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p>
          <a:p>
            <a:pPr algn="ctr"/>
            <a:r>
              <a:rPr lang="en-US" dirty="0"/>
              <a:t>The planned p</a:t>
            </a:r>
            <a:r>
              <a:rPr lang="en-US" dirty="0" smtClean="0"/>
              <a:t>rice</a:t>
            </a:r>
            <a:r>
              <a:rPr lang="en-US" dirty="0"/>
              <a:t>.</a:t>
            </a:r>
            <a:endParaRPr lang="ru-RU" dirty="0"/>
          </a:p>
        </p:txBody>
      </p:sp>
      <p:sp>
        <p:nvSpPr>
          <p:cNvPr id="12" name="Выноска 1 11"/>
          <p:cNvSpPr/>
          <p:nvPr/>
        </p:nvSpPr>
        <p:spPr>
          <a:xfrm>
            <a:off x="1850275" y="4641626"/>
            <a:ext cx="1790700" cy="965200"/>
          </a:xfrm>
          <a:prstGeom prst="borderCallout1">
            <a:avLst>
              <a:gd name="adj1" fmla="val -3994"/>
              <a:gd name="adj2" fmla="val 52458"/>
              <a:gd name="adj3" fmla="val -60245"/>
              <a:gd name="adj4" fmla="val 8324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p>
          <a:p>
            <a:pPr algn="ctr"/>
            <a:r>
              <a:rPr lang="en-US" dirty="0"/>
              <a:t>Time of the visit</a:t>
            </a:r>
            <a:r>
              <a:rPr lang="en-US" dirty="0" smtClean="0"/>
              <a:t>.</a:t>
            </a:r>
            <a:endParaRPr lang="ru-RU" dirty="0"/>
          </a:p>
        </p:txBody>
      </p:sp>
      <p:sp>
        <p:nvSpPr>
          <p:cNvPr id="30" name="Выноска со стрелкой вверх 29"/>
          <p:cNvSpPr/>
          <p:nvPr/>
        </p:nvSpPr>
        <p:spPr>
          <a:xfrm>
            <a:off x="8240817" y="4397205"/>
            <a:ext cx="2819400" cy="1914695"/>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a:p>
            <a:pPr algn="ctr"/>
            <a:r>
              <a:rPr lang="en-US" dirty="0"/>
              <a:t>We can change the </a:t>
            </a:r>
            <a:r>
              <a:rPr lang="en-US" dirty="0" smtClean="0"/>
              <a:t>time</a:t>
            </a:r>
            <a:r>
              <a:rPr lang="en-US" dirty="0"/>
              <a:t> </a:t>
            </a:r>
            <a:r>
              <a:rPr lang="en-US" dirty="0" smtClean="0"/>
              <a:t>by moving within schedule</a:t>
            </a:r>
            <a:endParaRPr lang="ru-RU" dirty="0"/>
          </a:p>
          <a:p>
            <a:pPr algn="ctr"/>
            <a:endParaRPr lang="ru-RU" dirty="0"/>
          </a:p>
        </p:txBody>
      </p:sp>
      <p:sp>
        <p:nvSpPr>
          <p:cNvPr id="31" name="Выноска 1 30"/>
          <p:cNvSpPr/>
          <p:nvPr/>
        </p:nvSpPr>
        <p:spPr>
          <a:xfrm>
            <a:off x="3608805" y="2315210"/>
            <a:ext cx="1790700" cy="965200"/>
          </a:xfrm>
          <a:prstGeom prst="borderCallout1">
            <a:avLst>
              <a:gd name="adj1" fmla="val 93750"/>
              <a:gd name="adj2" fmla="val 3015"/>
              <a:gd name="adj3" fmla="val 169079"/>
              <a:gd name="adj4" fmla="val -2556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p>
          <a:p>
            <a:pPr algn="ctr"/>
            <a:r>
              <a:rPr lang="en-US" dirty="0" smtClean="0"/>
              <a:t>Click edit</a:t>
            </a:r>
            <a:r>
              <a:rPr lang="en-US" dirty="0"/>
              <a:t>.</a:t>
            </a:r>
            <a:r>
              <a:rPr lang="ru-RU" dirty="0" smtClean="0"/>
              <a:t>.</a:t>
            </a:r>
            <a:endParaRPr lang="ru-RU" dirty="0"/>
          </a:p>
        </p:txBody>
      </p:sp>
      <p:pic>
        <p:nvPicPr>
          <p:cNvPr id="10" name="Рисунок 9"/>
          <p:cNvPicPr>
            <a:picLocks noChangeAspect="1"/>
          </p:cNvPicPr>
          <p:nvPr/>
        </p:nvPicPr>
        <p:blipFill>
          <a:blip r:embed="rId3"/>
          <a:stretch>
            <a:fillRect/>
          </a:stretch>
        </p:blipFill>
        <p:spPr>
          <a:xfrm>
            <a:off x="2533649" y="1946586"/>
            <a:ext cx="387351" cy="230505"/>
          </a:xfrm>
          <a:prstGeom prst="rect">
            <a:avLst/>
          </a:prstGeom>
        </p:spPr>
      </p:pic>
    </p:spTree>
    <p:extLst>
      <p:ext uri="{BB962C8B-B14F-4D97-AF65-F5344CB8AC3E}">
        <p14:creationId xmlns:p14="http://schemas.microsoft.com/office/powerpoint/2010/main" val="3547785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p:cNvPicPr>
            <a:picLocks noChangeAspect="1"/>
          </p:cNvPicPr>
          <p:nvPr/>
        </p:nvPicPr>
        <p:blipFill>
          <a:blip r:embed="rId2"/>
          <a:stretch>
            <a:fillRect/>
          </a:stretch>
        </p:blipFill>
        <p:spPr>
          <a:xfrm>
            <a:off x="0" y="1"/>
            <a:ext cx="12192000" cy="6858000"/>
          </a:xfrm>
          <a:prstGeom prst="rect">
            <a:avLst/>
          </a:prstGeom>
        </p:spPr>
      </p:pic>
      <p:sp>
        <p:nvSpPr>
          <p:cNvPr id="5" name="Выноска со стрелкой влево 4"/>
          <p:cNvSpPr/>
          <p:nvPr/>
        </p:nvSpPr>
        <p:spPr>
          <a:xfrm>
            <a:off x="3569784" y="3028835"/>
            <a:ext cx="3687358" cy="907371"/>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dirty="0" smtClean="0"/>
              <a:t>1.</a:t>
            </a:r>
          </a:p>
          <a:p>
            <a:pPr algn="ctr"/>
            <a:r>
              <a:rPr lang="ru-RU" sz="2000" dirty="0" smtClean="0"/>
              <a:t>Нажать на время в расписании</a:t>
            </a:r>
            <a:endParaRPr lang="ru-RU" sz="2000" dirty="0"/>
          </a:p>
        </p:txBody>
      </p:sp>
      <p:sp>
        <p:nvSpPr>
          <p:cNvPr id="6" name="Овал 5"/>
          <p:cNvSpPr/>
          <p:nvPr/>
        </p:nvSpPr>
        <p:spPr>
          <a:xfrm>
            <a:off x="2945671" y="3165929"/>
            <a:ext cx="624115" cy="63318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Овал 6"/>
          <p:cNvSpPr/>
          <p:nvPr/>
        </p:nvSpPr>
        <p:spPr>
          <a:xfrm>
            <a:off x="3157579" y="3384188"/>
            <a:ext cx="200297" cy="19666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Овал 7"/>
          <p:cNvSpPr/>
          <p:nvPr/>
        </p:nvSpPr>
        <p:spPr>
          <a:xfrm>
            <a:off x="800099" y="77108"/>
            <a:ext cx="6862573" cy="1333500"/>
          </a:xfrm>
          <a:prstGeom prst="ellipse">
            <a:avLst/>
          </a:prstGeom>
          <a:solidFill>
            <a:schemeClr val="accent6">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700" b="1" dirty="0" smtClean="0"/>
              <a:t>Добавляем задачу. </a:t>
            </a:r>
          </a:p>
          <a:p>
            <a:pPr algn="ctr"/>
            <a:r>
              <a:rPr lang="ru-RU" sz="1700" b="1" dirty="0" smtClean="0"/>
              <a:t>Например, купить лекарство и позвонить коллеге. Очень удобно использовать для последующего напоминание</a:t>
            </a:r>
            <a:endParaRPr lang="ru-RU" sz="1700" b="1" dirty="0"/>
          </a:p>
        </p:txBody>
      </p:sp>
      <p:sp>
        <p:nvSpPr>
          <p:cNvPr id="9" name="Выноска со стрелкой влево 8"/>
          <p:cNvSpPr/>
          <p:nvPr/>
        </p:nvSpPr>
        <p:spPr>
          <a:xfrm>
            <a:off x="6096000" y="2122205"/>
            <a:ext cx="4528457" cy="749300"/>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200" dirty="0"/>
              <a:t>2</a:t>
            </a:r>
            <a:r>
              <a:rPr lang="ru-RU" sz="2200" dirty="0" smtClean="0"/>
              <a:t>.</a:t>
            </a:r>
          </a:p>
          <a:p>
            <a:pPr algn="ctr"/>
            <a:r>
              <a:rPr lang="ru-RU" sz="2200" dirty="0" smtClean="0"/>
              <a:t>И нажать на кнопку.</a:t>
            </a:r>
            <a:endParaRPr lang="ru-RU" sz="2200" dirty="0"/>
          </a:p>
        </p:txBody>
      </p:sp>
    </p:spTree>
    <p:extLst>
      <p:ext uri="{BB962C8B-B14F-4D97-AF65-F5344CB8AC3E}">
        <p14:creationId xmlns:p14="http://schemas.microsoft.com/office/powerpoint/2010/main" val="1127803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1" y="-4988"/>
            <a:ext cx="12192000" cy="6858000"/>
          </a:xfrm>
          <a:prstGeom prst="rect">
            <a:avLst/>
          </a:prstGeom>
        </p:spPr>
      </p:pic>
      <p:sp>
        <p:nvSpPr>
          <p:cNvPr id="5" name="Выноска со стрелкой влево 4"/>
          <p:cNvSpPr/>
          <p:nvPr/>
        </p:nvSpPr>
        <p:spPr>
          <a:xfrm>
            <a:off x="3686627" y="3192917"/>
            <a:ext cx="3272974" cy="622300"/>
          </a:xfrm>
          <a:prstGeom prst="leftArrowCallout">
            <a:avLst>
              <a:gd name="adj1" fmla="val 20918"/>
              <a:gd name="adj2" fmla="val 25000"/>
              <a:gd name="adj3" fmla="val 25000"/>
              <a:gd name="adj4" fmla="val 6497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900" dirty="0" smtClean="0"/>
              <a:t>1.</a:t>
            </a:r>
          </a:p>
          <a:p>
            <a:pPr algn="ctr"/>
            <a:r>
              <a:rPr lang="en-US" sz="1900" dirty="0" smtClean="0"/>
              <a:t>First click</a:t>
            </a:r>
            <a:endParaRPr lang="ru-RU" sz="1900" dirty="0"/>
          </a:p>
        </p:txBody>
      </p:sp>
      <p:sp>
        <p:nvSpPr>
          <p:cNvPr id="8" name="Овал 7"/>
          <p:cNvSpPr/>
          <p:nvPr/>
        </p:nvSpPr>
        <p:spPr>
          <a:xfrm>
            <a:off x="800099" y="77108"/>
            <a:ext cx="8298181" cy="1486516"/>
          </a:xfrm>
          <a:prstGeom prst="ellipse">
            <a:avLst/>
          </a:prstGeom>
          <a:solidFill>
            <a:schemeClr val="accent6">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b="1" dirty="0"/>
              <a:t>Add the task.</a:t>
            </a:r>
          </a:p>
          <a:p>
            <a:pPr algn="ctr"/>
            <a:r>
              <a:rPr lang="en-US" sz="2300" b="1" dirty="0"/>
              <a:t>For </a:t>
            </a:r>
            <a:r>
              <a:rPr lang="en-US" sz="2300" b="1" dirty="0" smtClean="0"/>
              <a:t>example: to buy pills and </a:t>
            </a:r>
            <a:r>
              <a:rPr lang="en-US" sz="2300" b="1" dirty="0"/>
              <a:t>call </a:t>
            </a:r>
            <a:r>
              <a:rPr lang="en-US" sz="2300" b="1" dirty="0" smtClean="0"/>
              <a:t>colleague</a:t>
            </a:r>
            <a:r>
              <a:rPr lang="en-US" sz="2300" b="1" dirty="0"/>
              <a:t>. </a:t>
            </a:r>
            <a:r>
              <a:rPr lang="en-US" sz="2300" b="1" dirty="0" smtClean="0"/>
              <a:t>Further can be used as a source for reminding about events.</a:t>
            </a:r>
            <a:endParaRPr lang="ru-RU" sz="2300" b="1" dirty="0"/>
          </a:p>
        </p:txBody>
      </p:sp>
      <p:sp>
        <p:nvSpPr>
          <p:cNvPr id="9" name="Выноска со стрелкой влево 8"/>
          <p:cNvSpPr/>
          <p:nvPr/>
        </p:nvSpPr>
        <p:spPr>
          <a:xfrm>
            <a:off x="6095999" y="2427062"/>
            <a:ext cx="4724401" cy="620938"/>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dirty="0"/>
              <a:t>2</a:t>
            </a:r>
            <a:r>
              <a:rPr lang="ru-RU" sz="2000" dirty="0" smtClean="0"/>
              <a:t>.</a:t>
            </a:r>
          </a:p>
          <a:p>
            <a:pPr algn="ctr"/>
            <a:r>
              <a:rPr lang="en-US" sz="2000" dirty="0" smtClean="0"/>
              <a:t>Press button</a:t>
            </a:r>
            <a:r>
              <a:rPr lang="ru-RU" sz="2000" dirty="0" smtClean="0"/>
              <a:t>.</a:t>
            </a:r>
            <a:endParaRPr lang="ru-RU" sz="2000" dirty="0"/>
          </a:p>
        </p:txBody>
      </p:sp>
      <p:sp>
        <p:nvSpPr>
          <p:cNvPr id="6" name="Овал 5"/>
          <p:cNvSpPr/>
          <p:nvPr/>
        </p:nvSpPr>
        <p:spPr>
          <a:xfrm>
            <a:off x="3062513" y="3182031"/>
            <a:ext cx="624115" cy="63318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Овал 6"/>
          <p:cNvSpPr/>
          <p:nvPr/>
        </p:nvSpPr>
        <p:spPr>
          <a:xfrm>
            <a:off x="3274421" y="3400290"/>
            <a:ext cx="200297" cy="19666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Рисунок 2"/>
          <p:cNvPicPr>
            <a:picLocks noChangeAspect="1"/>
          </p:cNvPicPr>
          <p:nvPr/>
        </p:nvPicPr>
        <p:blipFill>
          <a:blip r:embed="rId3"/>
          <a:stretch>
            <a:fillRect/>
          </a:stretch>
        </p:blipFill>
        <p:spPr>
          <a:xfrm>
            <a:off x="2509838" y="2100923"/>
            <a:ext cx="414338" cy="270220"/>
          </a:xfrm>
          <a:prstGeom prst="rect">
            <a:avLst/>
          </a:prstGeom>
        </p:spPr>
      </p:pic>
    </p:spTree>
    <p:extLst>
      <p:ext uri="{BB962C8B-B14F-4D97-AF65-F5344CB8AC3E}">
        <p14:creationId xmlns:p14="http://schemas.microsoft.com/office/powerpoint/2010/main" val="3900030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1"/>
            <a:ext cx="12191999" cy="6858000"/>
          </a:xfrm>
          <a:prstGeom prst="rect">
            <a:avLst/>
          </a:prstGeom>
        </p:spPr>
      </p:pic>
      <p:sp>
        <p:nvSpPr>
          <p:cNvPr id="5" name="Выноска со стрелкой влево 4"/>
          <p:cNvSpPr/>
          <p:nvPr/>
        </p:nvSpPr>
        <p:spPr>
          <a:xfrm>
            <a:off x="6458857" y="1175658"/>
            <a:ext cx="2540000" cy="682171"/>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1.</a:t>
            </a:r>
          </a:p>
          <a:p>
            <a:pPr algn="ctr"/>
            <a:r>
              <a:rPr lang="ru-RU" dirty="0" smtClean="0"/>
              <a:t>Заполняем</a:t>
            </a:r>
            <a:endParaRPr lang="ru-RU" dirty="0"/>
          </a:p>
        </p:txBody>
      </p:sp>
      <p:sp>
        <p:nvSpPr>
          <p:cNvPr id="6" name="Выноска со стрелкой влево 5"/>
          <p:cNvSpPr/>
          <p:nvPr/>
        </p:nvSpPr>
        <p:spPr>
          <a:xfrm>
            <a:off x="6248399" y="2024743"/>
            <a:ext cx="2540000" cy="682171"/>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2.</a:t>
            </a:r>
          </a:p>
          <a:p>
            <a:pPr algn="ctr"/>
            <a:r>
              <a:rPr lang="ru-RU" dirty="0" smtClean="0"/>
              <a:t>Заполняем</a:t>
            </a:r>
            <a:endParaRPr lang="ru-RU" dirty="0"/>
          </a:p>
        </p:txBody>
      </p:sp>
      <p:sp>
        <p:nvSpPr>
          <p:cNvPr id="7" name="Выноска со стрелкой вверх 6"/>
          <p:cNvSpPr/>
          <p:nvPr/>
        </p:nvSpPr>
        <p:spPr>
          <a:xfrm>
            <a:off x="4143827" y="3871685"/>
            <a:ext cx="2235200" cy="1052286"/>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3.</a:t>
            </a:r>
          </a:p>
          <a:p>
            <a:pPr algn="ctr"/>
            <a:r>
              <a:rPr lang="ru-RU" dirty="0" smtClean="0"/>
              <a:t>Редактируем</a:t>
            </a:r>
            <a:endParaRPr lang="ru-RU" dirty="0"/>
          </a:p>
        </p:txBody>
      </p:sp>
      <p:sp>
        <p:nvSpPr>
          <p:cNvPr id="8" name="Выноска со стрелкой влево 7"/>
          <p:cNvSpPr/>
          <p:nvPr/>
        </p:nvSpPr>
        <p:spPr>
          <a:xfrm>
            <a:off x="8425542" y="3773714"/>
            <a:ext cx="2968172" cy="1008743"/>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4.</a:t>
            </a:r>
          </a:p>
          <a:p>
            <a:pPr algn="ctr"/>
            <a:r>
              <a:rPr lang="ru-RU" dirty="0" smtClean="0"/>
              <a:t>Нажимаем</a:t>
            </a:r>
            <a:endParaRPr lang="ru-RU" dirty="0"/>
          </a:p>
        </p:txBody>
      </p:sp>
      <p:sp>
        <p:nvSpPr>
          <p:cNvPr id="9" name="Овал 8"/>
          <p:cNvSpPr/>
          <p:nvPr/>
        </p:nvSpPr>
        <p:spPr>
          <a:xfrm>
            <a:off x="5261427" y="142805"/>
            <a:ext cx="5950567" cy="632931"/>
          </a:xfrm>
          <a:prstGeom prst="ellipse">
            <a:avLst/>
          </a:prstGeom>
          <a:solidFill>
            <a:schemeClr val="accent6">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700" b="1" dirty="0" smtClean="0"/>
              <a:t>Это окно для добавлению информации.</a:t>
            </a:r>
            <a:endParaRPr lang="ru-RU" sz="1700" b="1" dirty="0"/>
          </a:p>
        </p:txBody>
      </p:sp>
    </p:spTree>
    <p:extLst>
      <p:ext uri="{BB962C8B-B14F-4D97-AF65-F5344CB8AC3E}">
        <p14:creationId xmlns:p14="http://schemas.microsoft.com/office/powerpoint/2010/main" val="3039647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Штриховая стрелка вправо 3"/>
          <p:cNvSpPr/>
          <p:nvPr/>
        </p:nvSpPr>
        <p:spPr>
          <a:xfrm>
            <a:off x="1381124" y="466725"/>
            <a:ext cx="9401175" cy="5848350"/>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0" dirty="0" smtClean="0"/>
              <a:t>START</a:t>
            </a:r>
            <a:endParaRPr lang="ru-RU" sz="10000" dirty="0"/>
          </a:p>
        </p:txBody>
      </p:sp>
    </p:spTree>
    <p:extLst>
      <p:ext uri="{BB962C8B-B14F-4D97-AF65-F5344CB8AC3E}">
        <p14:creationId xmlns:p14="http://schemas.microsoft.com/office/powerpoint/2010/main" val="3539687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2"/>
          <a:stretch>
            <a:fillRect/>
          </a:stretch>
        </p:blipFill>
        <p:spPr>
          <a:xfrm>
            <a:off x="0" y="1"/>
            <a:ext cx="12192000" cy="6858000"/>
          </a:xfrm>
          <a:prstGeom prst="rect">
            <a:avLst/>
          </a:prstGeom>
        </p:spPr>
      </p:pic>
      <p:sp>
        <p:nvSpPr>
          <p:cNvPr id="5" name="Выноска со стрелкой влево 4"/>
          <p:cNvSpPr/>
          <p:nvPr/>
        </p:nvSpPr>
        <p:spPr>
          <a:xfrm>
            <a:off x="5760356" y="1219200"/>
            <a:ext cx="3853543" cy="564243"/>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1.</a:t>
            </a:r>
          </a:p>
          <a:p>
            <a:pPr algn="ctr"/>
            <a:r>
              <a:rPr lang="en-US" dirty="0" smtClean="0"/>
              <a:t>Add information</a:t>
            </a:r>
            <a:endParaRPr lang="ru-RU" dirty="0"/>
          </a:p>
        </p:txBody>
      </p:sp>
      <p:sp>
        <p:nvSpPr>
          <p:cNvPr id="6" name="Выноска со стрелкой влево 5"/>
          <p:cNvSpPr/>
          <p:nvPr/>
        </p:nvSpPr>
        <p:spPr>
          <a:xfrm>
            <a:off x="5885541" y="2001155"/>
            <a:ext cx="3728357" cy="589645"/>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2.</a:t>
            </a:r>
          </a:p>
          <a:p>
            <a:pPr algn="ctr"/>
            <a:r>
              <a:rPr lang="en-US" dirty="0"/>
              <a:t>Add information</a:t>
            </a:r>
            <a:endParaRPr lang="ru-RU" dirty="0"/>
          </a:p>
        </p:txBody>
      </p:sp>
      <p:sp>
        <p:nvSpPr>
          <p:cNvPr id="7" name="Выноска со стрелкой вверх 6"/>
          <p:cNvSpPr/>
          <p:nvPr/>
        </p:nvSpPr>
        <p:spPr>
          <a:xfrm>
            <a:off x="3860800" y="3751036"/>
            <a:ext cx="2235200" cy="1052286"/>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3.</a:t>
            </a:r>
          </a:p>
          <a:p>
            <a:pPr algn="ctr"/>
            <a:r>
              <a:rPr lang="en-US" dirty="0" smtClean="0"/>
              <a:t>Write data and time</a:t>
            </a:r>
            <a:endParaRPr lang="ru-RU" dirty="0"/>
          </a:p>
        </p:txBody>
      </p:sp>
      <p:sp>
        <p:nvSpPr>
          <p:cNvPr id="8" name="Выноска со стрелкой влево 7"/>
          <p:cNvSpPr/>
          <p:nvPr/>
        </p:nvSpPr>
        <p:spPr>
          <a:xfrm>
            <a:off x="8679542" y="3848100"/>
            <a:ext cx="2140858" cy="777422"/>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4.</a:t>
            </a:r>
          </a:p>
          <a:p>
            <a:pPr algn="ctr"/>
            <a:r>
              <a:rPr lang="en-US" dirty="0" smtClean="0"/>
              <a:t>Click</a:t>
            </a:r>
            <a:endParaRPr lang="ru-RU" dirty="0"/>
          </a:p>
        </p:txBody>
      </p:sp>
      <p:sp>
        <p:nvSpPr>
          <p:cNvPr id="10" name="Овал 9"/>
          <p:cNvSpPr/>
          <p:nvPr/>
        </p:nvSpPr>
        <p:spPr>
          <a:xfrm>
            <a:off x="5261427" y="142805"/>
            <a:ext cx="5950567" cy="632931"/>
          </a:xfrm>
          <a:prstGeom prst="ellipse">
            <a:avLst/>
          </a:prstGeom>
          <a:solidFill>
            <a:schemeClr val="accent6">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smtClean="0"/>
              <a:t>Window </a:t>
            </a:r>
            <a:r>
              <a:rPr lang="en-US" sz="1700" b="1" dirty="0"/>
              <a:t>for adding information.</a:t>
            </a:r>
            <a:endParaRPr lang="ru-RU" sz="1700" b="1" dirty="0"/>
          </a:p>
        </p:txBody>
      </p:sp>
    </p:spTree>
    <p:extLst>
      <p:ext uri="{BB962C8B-B14F-4D97-AF65-F5344CB8AC3E}">
        <p14:creationId xmlns:p14="http://schemas.microsoft.com/office/powerpoint/2010/main" val="27876378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 y="1"/>
            <a:ext cx="12192000" cy="6857999"/>
          </a:xfrm>
          <a:prstGeom prst="rect">
            <a:avLst/>
          </a:prstGeom>
        </p:spPr>
      </p:pic>
      <p:sp>
        <p:nvSpPr>
          <p:cNvPr id="11" name="Овал 10"/>
          <p:cNvSpPr/>
          <p:nvPr/>
        </p:nvSpPr>
        <p:spPr>
          <a:xfrm>
            <a:off x="732974" y="0"/>
            <a:ext cx="5457514" cy="204651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500" dirty="0" smtClean="0"/>
              <a:t>Логика такая же, как и при регистрации визита, отличия только в цвете: он синий.      С целью напоминания Вы можете записывать: запланированные визиты пациентов, звонки по работе, поездки, закупки материалов и т.д. </a:t>
            </a:r>
          </a:p>
        </p:txBody>
      </p:sp>
      <p:sp>
        <p:nvSpPr>
          <p:cNvPr id="12" name="Двойная стрелка вверх/вниз 11"/>
          <p:cNvSpPr/>
          <p:nvPr/>
        </p:nvSpPr>
        <p:spPr>
          <a:xfrm>
            <a:off x="5401691" y="4564888"/>
            <a:ext cx="409829" cy="1327912"/>
          </a:xfrm>
          <a:prstGeom prst="up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Выноска со стрелкой влево 12"/>
          <p:cNvSpPr/>
          <p:nvPr/>
        </p:nvSpPr>
        <p:spPr>
          <a:xfrm>
            <a:off x="5811520" y="4617211"/>
            <a:ext cx="3506651" cy="1144960"/>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5.</a:t>
            </a:r>
          </a:p>
          <a:p>
            <a:pPr algn="ctr"/>
            <a:r>
              <a:rPr lang="ru-RU" sz="1600" dirty="0" smtClean="0"/>
              <a:t>Можем менять время, передвижением по расписанию.</a:t>
            </a:r>
            <a:endParaRPr lang="ru-RU" sz="1600" dirty="0"/>
          </a:p>
        </p:txBody>
      </p:sp>
      <p:sp>
        <p:nvSpPr>
          <p:cNvPr id="14" name="Выноска 1 13"/>
          <p:cNvSpPr/>
          <p:nvPr/>
        </p:nvSpPr>
        <p:spPr>
          <a:xfrm>
            <a:off x="3878072" y="2679700"/>
            <a:ext cx="1790700" cy="965200"/>
          </a:xfrm>
          <a:prstGeom prst="borderCallout1">
            <a:avLst>
              <a:gd name="adj1" fmla="val 93750"/>
              <a:gd name="adj2" fmla="val 3015"/>
              <a:gd name="adj3" fmla="val 137500"/>
              <a:gd name="adj4" fmla="val -3620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p>
          <a:p>
            <a:pPr algn="ctr"/>
            <a:r>
              <a:rPr lang="ru-RU" dirty="0" smtClean="0"/>
              <a:t>При нажатии, редактируем.</a:t>
            </a:r>
            <a:endParaRPr lang="ru-RU" dirty="0"/>
          </a:p>
        </p:txBody>
      </p:sp>
      <p:sp>
        <p:nvSpPr>
          <p:cNvPr id="15" name="Выноска со стрелкой вправо 14"/>
          <p:cNvSpPr/>
          <p:nvPr/>
        </p:nvSpPr>
        <p:spPr>
          <a:xfrm>
            <a:off x="3366" y="3644900"/>
            <a:ext cx="2697480" cy="1025579"/>
          </a:xfrm>
          <a:prstGeom prst="righ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1.</a:t>
            </a:r>
          </a:p>
          <a:p>
            <a:pPr algn="ctr"/>
            <a:r>
              <a:rPr lang="ru-RU" sz="1600" dirty="0" smtClean="0"/>
              <a:t>Краткое описание события.</a:t>
            </a:r>
            <a:endParaRPr lang="ru-RU" sz="1600" dirty="0"/>
          </a:p>
        </p:txBody>
      </p:sp>
      <p:sp>
        <p:nvSpPr>
          <p:cNvPr id="16" name="Выноска 1 15"/>
          <p:cNvSpPr/>
          <p:nvPr/>
        </p:nvSpPr>
        <p:spPr>
          <a:xfrm flipH="1">
            <a:off x="6035040" y="2679700"/>
            <a:ext cx="2267839" cy="965200"/>
          </a:xfrm>
          <a:prstGeom prst="borderCallout1">
            <a:avLst>
              <a:gd name="adj1" fmla="val 52443"/>
              <a:gd name="adj2" fmla="val -1087"/>
              <a:gd name="adj3" fmla="val 136121"/>
              <a:gd name="adj4" fmla="val -3186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3.</a:t>
            </a:r>
          </a:p>
          <a:p>
            <a:pPr algn="ctr"/>
            <a:r>
              <a:rPr lang="ru-RU" sz="1400" dirty="0" smtClean="0"/>
              <a:t>В конце рабочего  дня ставим статус «обработан», если</a:t>
            </a:r>
            <a:r>
              <a:rPr lang="en-US" sz="1400" dirty="0" smtClean="0"/>
              <a:t> </a:t>
            </a:r>
            <a:r>
              <a:rPr lang="ru-RU" sz="1400" dirty="0"/>
              <a:t>В</a:t>
            </a:r>
            <a:r>
              <a:rPr lang="ru-RU" sz="1400" dirty="0" smtClean="0"/>
              <a:t>ы его обработали</a:t>
            </a:r>
            <a:r>
              <a:rPr lang="en-US" sz="1400" dirty="0" smtClean="0"/>
              <a:t>.</a:t>
            </a:r>
            <a:endParaRPr lang="ru-RU" sz="1400" dirty="0"/>
          </a:p>
        </p:txBody>
      </p:sp>
      <p:sp>
        <p:nvSpPr>
          <p:cNvPr id="17" name="Выноска 1 16"/>
          <p:cNvSpPr/>
          <p:nvPr/>
        </p:nvSpPr>
        <p:spPr>
          <a:xfrm>
            <a:off x="9665208" y="2834640"/>
            <a:ext cx="1920240" cy="685800"/>
          </a:xfrm>
          <a:prstGeom prst="borderCallout1">
            <a:avLst>
              <a:gd name="adj1" fmla="val 61887"/>
              <a:gd name="adj2" fmla="val -1984"/>
              <a:gd name="adj3" fmla="val 188971"/>
              <a:gd name="adj4" fmla="val -17698"/>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4.</a:t>
            </a:r>
          </a:p>
          <a:p>
            <a:pPr algn="ctr"/>
            <a:r>
              <a:rPr lang="ru-RU" sz="1400" dirty="0" smtClean="0"/>
              <a:t>Всегда можем удалить</a:t>
            </a:r>
            <a:endParaRPr lang="ru-RU" sz="1400" dirty="0"/>
          </a:p>
        </p:txBody>
      </p:sp>
    </p:spTree>
    <p:extLst>
      <p:ext uri="{BB962C8B-B14F-4D97-AF65-F5344CB8AC3E}">
        <p14:creationId xmlns:p14="http://schemas.microsoft.com/office/powerpoint/2010/main" val="4021271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366" y="1"/>
            <a:ext cx="12188634" cy="6858000"/>
          </a:xfrm>
          <a:prstGeom prst="rect">
            <a:avLst/>
          </a:prstGeom>
        </p:spPr>
      </p:pic>
      <p:sp>
        <p:nvSpPr>
          <p:cNvPr id="11" name="Овал 10"/>
          <p:cNvSpPr/>
          <p:nvPr/>
        </p:nvSpPr>
        <p:spPr>
          <a:xfrm>
            <a:off x="732972" y="266700"/>
            <a:ext cx="8207828" cy="11176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t>The color of tasks is blue. You </a:t>
            </a:r>
            <a:r>
              <a:rPr lang="en-US" sz="2000" dirty="0"/>
              <a:t>can record: a reminder </a:t>
            </a:r>
            <a:r>
              <a:rPr lang="en-US" sz="2000" dirty="0" smtClean="0"/>
              <a:t>of the patient`s visit</a:t>
            </a:r>
            <a:r>
              <a:rPr lang="ru-RU" sz="2000" dirty="0" smtClean="0"/>
              <a:t>,</a:t>
            </a:r>
            <a:r>
              <a:rPr lang="en-US" sz="2000" dirty="0" smtClean="0"/>
              <a:t> calls, </a:t>
            </a:r>
            <a:r>
              <a:rPr lang="en-US" sz="2000" dirty="0"/>
              <a:t>travel, purchase of materials, etc.</a:t>
            </a:r>
          </a:p>
        </p:txBody>
      </p:sp>
      <p:sp>
        <p:nvSpPr>
          <p:cNvPr id="18" name="Выноска 1 17"/>
          <p:cNvSpPr/>
          <p:nvPr/>
        </p:nvSpPr>
        <p:spPr>
          <a:xfrm>
            <a:off x="4306983" y="5669478"/>
            <a:ext cx="1790700" cy="698948"/>
          </a:xfrm>
          <a:prstGeom prst="borderCallout1">
            <a:avLst>
              <a:gd name="adj1" fmla="val -3994"/>
              <a:gd name="adj2" fmla="val 52458"/>
              <a:gd name="adj3" fmla="val -78603"/>
              <a:gd name="adj4" fmla="val 2752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p>
          <a:p>
            <a:pPr algn="ctr"/>
            <a:r>
              <a:rPr lang="en-US" dirty="0" smtClean="0"/>
              <a:t>Theme</a:t>
            </a:r>
            <a:endParaRPr lang="ru-RU" dirty="0"/>
          </a:p>
        </p:txBody>
      </p:sp>
      <p:sp>
        <p:nvSpPr>
          <p:cNvPr id="19" name="Двойная стрелка вверх/вниз 18"/>
          <p:cNvSpPr/>
          <p:nvPr/>
        </p:nvSpPr>
        <p:spPr>
          <a:xfrm>
            <a:off x="7159370" y="5265069"/>
            <a:ext cx="409829" cy="1103357"/>
          </a:xfrm>
          <a:prstGeom prst="up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Выноска со стрелкой вправо 19"/>
          <p:cNvSpPr/>
          <p:nvPr/>
        </p:nvSpPr>
        <p:spPr>
          <a:xfrm>
            <a:off x="381000" y="4546600"/>
            <a:ext cx="2540000" cy="803105"/>
          </a:xfrm>
          <a:prstGeom prst="righ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1.</a:t>
            </a:r>
          </a:p>
          <a:p>
            <a:pPr algn="ctr"/>
            <a:r>
              <a:rPr lang="en-US" sz="1600" dirty="0"/>
              <a:t>D</a:t>
            </a:r>
            <a:r>
              <a:rPr lang="en-US" sz="1600" dirty="0" smtClean="0"/>
              <a:t>escription of the event.</a:t>
            </a:r>
            <a:endParaRPr lang="ru-RU" sz="1600" dirty="0"/>
          </a:p>
        </p:txBody>
      </p:sp>
      <p:sp>
        <p:nvSpPr>
          <p:cNvPr id="21" name="Выноска 1 20"/>
          <p:cNvSpPr/>
          <p:nvPr/>
        </p:nvSpPr>
        <p:spPr>
          <a:xfrm flipH="1">
            <a:off x="5841999" y="3473226"/>
            <a:ext cx="2267839" cy="965200"/>
          </a:xfrm>
          <a:prstGeom prst="borderCallout1">
            <a:avLst>
              <a:gd name="adj1" fmla="val 52443"/>
              <a:gd name="adj2" fmla="val -1087"/>
              <a:gd name="adj3" fmla="val 136121"/>
              <a:gd name="adj4" fmla="val -3186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2.</a:t>
            </a:r>
          </a:p>
          <a:p>
            <a:pPr algn="ctr"/>
            <a:r>
              <a:rPr lang="en-US" sz="1600" dirty="0" smtClean="0"/>
              <a:t>After working </a:t>
            </a:r>
            <a:r>
              <a:rPr lang="en-US" sz="1600" dirty="0"/>
              <a:t>day, </a:t>
            </a:r>
            <a:r>
              <a:rPr lang="en-US" sz="1600" dirty="0" smtClean="0"/>
              <a:t>apply this status, if  the task is completed</a:t>
            </a:r>
            <a:endParaRPr lang="ru-RU" sz="1600" dirty="0"/>
          </a:p>
        </p:txBody>
      </p:sp>
      <p:sp>
        <p:nvSpPr>
          <p:cNvPr id="22" name="Выноска 1 21"/>
          <p:cNvSpPr/>
          <p:nvPr/>
        </p:nvSpPr>
        <p:spPr>
          <a:xfrm>
            <a:off x="9650518" y="3530541"/>
            <a:ext cx="1920240" cy="685800"/>
          </a:xfrm>
          <a:prstGeom prst="borderCallout1">
            <a:avLst>
              <a:gd name="adj1" fmla="val 61887"/>
              <a:gd name="adj2" fmla="val -1984"/>
              <a:gd name="adj3" fmla="val 188971"/>
              <a:gd name="adj4" fmla="val -17698"/>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3.</a:t>
            </a:r>
          </a:p>
          <a:p>
            <a:pPr algn="ctr"/>
            <a:r>
              <a:rPr lang="en-US" sz="1400" dirty="0"/>
              <a:t>We can always </a:t>
            </a:r>
            <a:r>
              <a:rPr lang="en-US" sz="1400" dirty="0" smtClean="0"/>
              <a:t>delete</a:t>
            </a:r>
            <a:endParaRPr lang="ru-RU" sz="1400" dirty="0"/>
          </a:p>
        </p:txBody>
      </p:sp>
      <p:sp>
        <p:nvSpPr>
          <p:cNvPr id="24" name="Выноска 1 23"/>
          <p:cNvSpPr/>
          <p:nvPr/>
        </p:nvSpPr>
        <p:spPr>
          <a:xfrm>
            <a:off x="1870530" y="5669478"/>
            <a:ext cx="1790700" cy="698948"/>
          </a:xfrm>
          <a:prstGeom prst="borderCallout1">
            <a:avLst>
              <a:gd name="adj1" fmla="val -3994"/>
              <a:gd name="adj2" fmla="val 52458"/>
              <a:gd name="adj3" fmla="val -82049"/>
              <a:gd name="adj4" fmla="val 81829"/>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p>
          <a:p>
            <a:pPr algn="ctr"/>
            <a:r>
              <a:rPr lang="en-US" dirty="0"/>
              <a:t>Time of the </a:t>
            </a:r>
            <a:r>
              <a:rPr lang="en-US" dirty="0" smtClean="0"/>
              <a:t>task.</a:t>
            </a:r>
            <a:endParaRPr lang="ru-RU" dirty="0"/>
          </a:p>
        </p:txBody>
      </p:sp>
      <p:sp>
        <p:nvSpPr>
          <p:cNvPr id="25" name="Выноска со стрелкой влево 24"/>
          <p:cNvSpPr/>
          <p:nvPr/>
        </p:nvSpPr>
        <p:spPr>
          <a:xfrm>
            <a:off x="7569199" y="5334147"/>
            <a:ext cx="3879309" cy="965200"/>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6.</a:t>
            </a:r>
          </a:p>
          <a:p>
            <a:pPr algn="ctr"/>
            <a:r>
              <a:rPr lang="en-US" sz="1600" dirty="0"/>
              <a:t>We can change the time, </a:t>
            </a:r>
            <a:r>
              <a:rPr lang="en-US" sz="1600" dirty="0" smtClean="0"/>
              <a:t>by moving in the schedule</a:t>
            </a:r>
            <a:r>
              <a:rPr lang="en-US" sz="1600" dirty="0"/>
              <a:t>.</a:t>
            </a:r>
            <a:r>
              <a:rPr lang="ru-RU" sz="1600" dirty="0" smtClean="0"/>
              <a:t>.</a:t>
            </a:r>
            <a:endParaRPr lang="ru-RU" sz="1600" dirty="0"/>
          </a:p>
        </p:txBody>
      </p:sp>
      <p:pic>
        <p:nvPicPr>
          <p:cNvPr id="12" name="Рисунок 11"/>
          <p:cNvPicPr>
            <a:picLocks noChangeAspect="1"/>
          </p:cNvPicPr>
          <p:nvPr/>
        </p:nvPicPr>
        <p:blipFill>
          <a:blip r:embed="rId3"/>
          <a:stretch>
            <a:fillRect/>
          </a:stretch>
        </p:blipFill>
        <p:spPr>
          <a:xfrm>
            <a:off x="2508704" y="2042795"/>
            <a:ext cx="412296" cy="230505"/>
          </a:xfrm>
          <a:prstGeom prst="rect">
            <a:avLst/>
          </a:prstGeom>
        </p:spPr>
      </p:pic>
    </p:spTree>
    <p:extLst>
      <p:ext uri="{BB962C8B-B14F-4D97-AF65-F5344CB8AC3E}">
        <p14:creationId xmlns:p14="http://schemas.microsoft.com/office/powerpoint/2010/main" val="4172955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2"/>
          <a:stretch>
            <a:fillRect/>
          </a:stretch>
        </p:blipFill>
        <p:spPr>
          <a:xfrm>
            <a:off x="0" y="1"/>
            <a:ext cx="12192003" cy="6858000"/>
          </a:xfrm>
          <a:prstGeom prst="rect">
            <a:avLst/>
          </a:prstGeom>
        </p:spPr>
      </p:pic>
      <p:sp>
        <p:nvSpPr>
          <p:cNvPr id="5" name="Выноска 2 4"/>
          <p:cNvSpPr/>
          <p:nvPr/>
        </p:nvSpPr>
        <p:spPr>
          <a:xfrm>
            <a:off x="10000343" y="232228"/>
            <a:ext cx="2191657" cy="972458"/>
          </a:xfrm>
          <a:prstGeom prst="borderCallout2">
            <a:avLst>
              <a:gd name="adj1" fmla="val 59491"/>
              <a:gd name="adj2" fmla="val -2083"/>
              <a:gd name="adj3" fmla="val 58662"/>
              <a:gd name="adj4" fmla="val -36362"/>
              <a:gd name="adj5" fmla="val 109569"/>
              <a:gd name="adj6" fmla="val -4663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200" dirty="0" smtClean="0"/>
              <a:t>1.</a:t>
            </a:r>
          </a:p>
          <a:p>
            <a:pPr algn="ctr"/>
            <a:r>
              <a:rPr lang="ru-RU" sz="2200" dirty="0" smtClean="0"/>
              <a:t>Нажимаем на неделю</a:t>
            </a:r>
            <a:endParaRPr lang="ru-RU" sz="2200" dirty="0"/>
          </a:p>
        </p:txBody>
      </p:sp>
      <p:sp>
        <p:nvSpPr>
          <p:cNvPr id="7" name="Выноска 2 6"/>
          <p:cNvSpPr/>
          <p:nvPr/>
        </p:nvSpPr>
        <p:spPr>
          <a:xfrm>
            <a:off x="8621486" y="2438400"/>
            <a:ext cx="2220686" cy="1132114"/>
          </a:xfrm>
          <a:prstGeom prst="borderCallout2">
            <a:avLst>
              <a:gd name="adj1" fmla="val 18750"/>
              <a:gd name="adj2" fmla="val -8333"/>
              <a:gd name="adj3" fmla="val 18750"/>
              <a:gd name="adj4" fmla="val -16667"/>
              <a:gd name="adj5" fmla="val 92720"/>
              <a:gd name="adj6" fmla="val -74118"/>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2.</a:t>
            </a:r>
          </a:p>
          <a:p>
            <a:pPr algn="ctr"/>
            <a:r>
              <a:rPr lang="ru-RU" dirty="0" smtClean="0"/>
              <a:t>Нажимаем на событие и редактируем.</a:t>
            </a:r>
            <a:endParaRPr lang="ru-RU" dirty="0"/>
          </a:p>
        </p:txBody>
      </p:sp>
      <p:sp>
        <p:nvSpPr>
          <p:cNvPr id="6" name="Овал 5"/>
          <p:cNvSpPr/>
          <p:nvPr/>
        </p:nvSpPr>
        <p:spPr>
          <a:xfrm>
            <a:off x="732973" y="232228"/>
            <a:ext cx="7438569" cy="146594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Есть возможность просмотра  расписания за неделю,</a:t>
            </a:r>
            <a:r>
              <a:rPr lang="en-US" sz="1600" dirty="0" smtClean="0"/>
              <a:t> </a:t>
            </a:r>
            <a:r>
              <a:rPr lang="ru-RU" sz="1600" dirty="0" smtClean="0"/>
              <a:t>месяц. Это удобно, так как Вы можете планировать будущую неделю (месяц) и просматривать уже произошедшие события за неделю (месяц).</a:t>
            </a:r>
            <a:endParaRPr lang="ru-RU" sz="1600" dirty="0"/>
          </a:p>
        </p:txBody>
      </p:sp>
    </p:spTree>
    <p:extLst>
      <p:ext uri="{BB962C8B-B14F-4D97-AF65-F5344CB8AC3E}">
        <p14:creationId xmlns:p14="http://schemas.microsoft.com/office/powerpoint/2010/main" val="2222128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0"/>
            <a:ext cx="12192000" cy="6905625"/>
          </a:xfrm>
          <a:prstGeom prst="rect">
            <a:avLst/>
          </a:prstGeom>
        </p:spPr>
      </p:pic>
      <p:sp>
        <p:nvSpPr>
          <p:cNvPr id="5" name="Выноска 2 4"/>
          <p:cNvSpPr/>
          <p:nvPr/>
        </p:nvSpPr>
        <p:spPr>
          <a:xfrm>
            <a:off x="10109200" y="29935"/>
            <a:ext cx="2445657" cy="1248229"/>
          </a:xfrm>
          <a:prstGeom prst="borderCallout2">
            <a:avLst>
              <a:gd name="adj1" fmla="val 59491"/>
              <a:gd name="adj2" fmla="val -2083"/>
              <a:gd name="adj3" fmla="val 80755"/>
              <a:gd name="adj4" fmla="val -37549"/>
              <a:gd name="adj5" fmla="val 116546"/>
              <a:gd name="adj6" fmla="val -46042"/>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200" dirty="0" smtClean="0"/>
              <a:t>1.</a:t>
            </a:r>
          </a:p>
          <a:p>
            <a:pPr algn="ctr"/>
            <a:r>
              <a:rPr lang="en-US" sz="2200" dirty="0"/>
              <a:t>Click on the </a:t>
            </a:r>
            <a:r>
              <a:rPr lang="en-US" sz="2200" dirty="0" smtClean="0"/>
              <a:t>week (month)</a:t>
            </a:r>
            <a:endParaRPr lang="ru-RU" sz="2200" dirty="0"/>
          </a:p>
        </p:txBody>
      </p:sp>
      <p:sp>
        <p:nvSpPr>
          <p:cNvPr id="7" name="Выноска 2 6"/>
          <p:cNvSpPr/>
          <p:nvPr/>
        </p:nvSpPr>
        <p:spPr>
          <a:xfrm>
            <a:off x="8888186" y="3200400"/>
            <a:ext cx="2220686" cy="1132114"/>
          </a:xfrm>
          <a:prstGeom prst="borderCallout2">
            <a:avLst>
              <a:gd name="adj1" fmla="val 18750"/>
              <a:gd name="adj2" fmla="val -8333"/>
              <a:gd name="adj3" fmla="val 18750"/>
              <a:gd name="adj4" fmla="val -16667"/>
              <a:gd name="adj5" fmla="val 92720"/>
              <a:gd name="adj6" fmla="val -74118"/>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r>
              <a:rPr lang="en-US" dirty="0"/>
              <a:t>Click on the event and edit.</a:t>
            </a:r>
            <a:endParaRPr lang="ru-RU" dirty="0"/>
          </a:p>
        </p:txBody>
      </p:sp>
      <p:sp>
        <p:nvSpPr>
          <p:cNvPr id="6" name="Овал 5"/>
          <p:cNvSpPr/>
          <p:nvPr/>
        </p:nvSpPr>
        <p:spPr>
          <a:xfrm>
            <a:off x="732973" y="232228"/>
            <a:ext cx="7509327" cy="209187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t>Schedule </a:t>
            </a:r>
            <a:r>
              <a:rPr lang="en-US" sz="1900" dirty="0"/>
              <a:t>for the </a:t>
            </a:r>
            <a:r>
              <a:rPr lang="en-US" sz="1900" dirty="0" smtClean="0"/>
              <a:t>week</a:t>
            </a:r>
            <a:r>
              <a:rPr lang="ru-RU" sz="1900" dirty="0" smtClean="0"/>
              <a:t> </a:t>
            </a:r>
            <a:r>
              <a:rPr lang="en-US" sz="1900" dirty="0" smtClean="0"/>
              <a:t>(month).</a:t>
            </a:r>
          </a:p>
          <a:p>
            <a:pPr algn="ctr"/>
            <a:r>
              <a:rPr lang="en-US" sz="1900" dirty="0"/>
              <a:t>V</a:t>
            </a:r>
            <a:r>
              <a:rPr lang="en-US" sz="1900" dirty="0" smtClean="0"/>
              <a:t>iew </a:t>
            </a:r>
            <a:r>
              <a:rPr lang="en-US" sz="1900" dirty="0"/>
              <a:t>the schedule for the </a:t>
            </a:r>
            <a:r>
              <a:rPr lang="en-US" sz="1900" dirty="0" smtClean="0"/>
              <a:t>week (month). </a:t>
            </a:r>
            <a:r>
              <a:rPr lang="en-US" sz="1900" dirty="0"/>
              <a:t>This is convenient because you can plan next </a:t>
            </a:r>
            <a:r>
              <a:rPr lang="en-US" sz="1900" dirty="0" smtClean="0"/>
              <a:t>week (month) </a:t>
            </a:r>
            <a:r>
              <a:rPr lang="en-US" sz="1900" dirty="0"/>
              <a:t>and </a:t>
            </a:r>
            <a:r>
              <a:rPr lang="en-US" sz="1900" dirty="0" smtClean="0"/>
              <a:t>review </a:t>
            </a:r>
            <a:r>
              <a:rPr lang="en-US" sz="1900" dirty="0"/>
              <a:t>the events of </a:t>
            </a:r>
            <a:r>
              <a:rPr lang="en-US" sz="1900" dirty="0" smtClean="0"/>
              <a:t>any week (month).</a:t>
            </a:r>
            <a:endParaRPr lang="ru-RU" sz="1900" dirty="0"/>
          </a:p>
        </p:txBody>
      </p:sp>
      <p:pic>
        <p:nvPicPr>
          <p:cNvPr id="8" name="Рисунок 7"/>
          <p:cNvPicPr>
            <a:picLocks noChangeAspect="1"/>
          </p:cNvPicPr>
          <p:nvPr/>
        </p:nvPicPr>
        <p:blipFill>
          <a:blip r:embed="rId3"/>
          <a:stretch>
            <a:fillRect/>
          </a:stretch>
        </p:blipFill>
        <p:spPr>
          <a:xfrm>
            <a:off x="2524124" y="2203761"/>
            <a:ext cx="387351" cy="230505"/>
          </a:xfrm>
          <a:prstGeom prst="rect">
            <a:avLst/>
          </a:prstGeom>
        </p:spPr>
      </p:pic>
    </p:spTree>
    <p:extLst>
      <p:ext uri="{BB962C8B-B14F-4D97-AF65-F5344CB8AC3E}">
        <p14:creationId xmlns:p14="http://schemas.microsoft.com/office/powerpoint/2010/main" val="1109460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p:cNvPicPr>
            <a:picLocks noChangeAspect="1"/>
          </p:cNvPicPr>
          <p:nvPr/>
        </p:nvPicPr>
        <p:blipFill>
          <a:blip r:embed="rId2"/>
          <a:stretch>
            <a:fillRect/>
          </a:stretch>
        </p:blipFill>
        <p:spPr>
          <a:xfrm>
            <a:off x="1" y="-5215"/>
            <a:ext cx="12192000" cy="6863216"/>
          </a:xfrm>
          <a:prstGeom prst="rect">
            <a:avLst/>
          </a:prstGeom>
        </p:spPr>
      </p:pic>
      <p:sp>
        <p:nvSpPr>
          <p:cNvPr id="6" name="Овал 5"/>
          <p:cNvSpPr/>
          <p:nvPr/>
        </p:nvSpPr>
        <p:spPr>
          <a:xfrm>
            <a:off x="219531" y="453571"/>
            <a:ext cx="5885540" cy="161108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t>Есть возможность просмотра  расписания </a:t>
            </a:r>
            <a:r>
              <a:rPr lang="ru-RU" sz="2400" dirty="0" smtClean="0"/>
              <a:t>по месяцам.</a:t>
            </a:r>
            <a:endParaRPr lang="ru-RU" sz="2400" dirty="0"/>
          </a:p>
        </p:txBody>
      </p:sp>
      <p:sp>
        <p:nvSpPr>
          <p:cNvPr id="7" name="Выноска 2 6"/>
          <p:cNvSpPr/>
          <p:nvPr/>
        </p:nvSpPr>
        <p:spPr>
          <a:xfrm flipH="1">
            <a:off x="7149194" y="1259114"/>
            <a:ext cx="2120897" cy="972458"/>
          </a:xfrm>
          <a:prstGeom prst="borderCallout2">
            <a:avLst>
              <a:gd name="adj1" fmla="val 59491"/>
              <a:gd name="adj2" fmla="val -2083"/>
              <a:gd name="adj3" fmla="val 60154"/>
              <a:gd name="adj4" fmla="val -23117"/>
              <a:gd name="adj5" fmla="val -10207"/>
              <a:gd name="adj6" fmla="val -4271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200" dirty="0" smtClean="0"/>
              <a:t>1.</a:t>
            </a:r>
          </a:p>
          <a:p>
            <a:pPr algn="ctr"/>
            <a:r>
              <a:rPr lang="ru-RU" sz="2200" dirty="0" smtClean="0"/>
              <a:t>Нажимаем на месяц</a:t>
            </a:r>
            <a:endParaRPr lang="ru-RU" sz="2200" dirty="0"/>
          </a:p>
        </p:txBody>
      </p:sp>
      <p:sp>
        <p:nvSpPr>
          <p:cNvPr id="8" name="Выноска 2 7"/>
          <p:cNvSpPr/>
          <p:nvPr/>
        </p:nvSpPr>
        <p:spPr>
          <a:xfrm flipH="1">
            <a:off x="2197100" y="3329215"/>
            <a:ext cx="3047999" cy="1132114"/>
          </a:xfrm>
          <a:prstGeom prst="borderCallout2">
            <a:avLst>
              <a:gd name="adj1" fmla="val 49358"/>
              <a:gd name="adj2" fmla="val -1021"/>
              <a:gd name="adj3" fmla="val 55930"/>
              <a:gd name="adj4" fmla="val -16013"/>
              <a:gd name="adj5" fmla="val 75893"/>
              <a:gd name="adj6" fmla="val -44951"/>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2.</a:t>
            </a:r>
          </a:p>
          <a:p>
            <a:pPr algn="ctr"/>
            <a:r>
              <a:rPr lang="ru-RU" dirty="0" smtClean="0"/>
              <a:t>Нажимаем на событие и редактируем.</a:t>
            </a:r>
            <a:endParaRPr lang="ru-RU" dirty="0"/>
          </a:p>
        </p:txBody>
      </p:sp>
    </p:spTree>
    <p:extLst>
      <p:ext uri="{BB962C8B-B14F-4D97-AF65-F5344CB8AC3E}">
        <p14:creationId xmlns:p14="http://schemas.microsoft.com/office/powerpoint/2010/main" val="4099306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p:cNvPicPr>
            <a:picLocks noChangeAspect="1"/>
          </p:cNvPicPr>
          <p:nvPr/>
        </p:nvPicPr>
        <p:blipFill>
          <a:blip r:embed="rId2"/>
          <a:stretch>
            <a:fillRect/>
          </a:stretch>
        </p:blipFill>
        <p:spPr>
          <a:xfrm>
            <a:off x="1" y="1"/>
            <a:ext cx="12192000" cy="6858000"/>
          </a:xfrm>
          <a:prstGeom prst="rect">
            <a:avLst/>
          </a:prstGeom>
        </p:spPr>
      </p:pic>
      <p:sp>
        <p:nvSpPr>
          <p:cNvPr id="6" name="Овал 5"/>
          <p:cNvSpPr/>
          <p:nvPr/>
        </p:nvSpPr>
        <p:spPr>
          <a:xfrm>
            <a:off x="219531" y="453571"/>
            <a:ext cx="5885540" cy="161108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a:t>
            </a:r>
            <a:r>
              <a:rPr lang="en-US" sz="2400" dirty="0" smtClean="0"/>
              <a:t>chedule </a:t>
            </a:r>
            <a:r>
              <a:rPr lang="en-US" sz="2400" dirty="0"/>
              <a:t>for the month.</a:t>
            </a:r>
            <a:endParaRPr lang="ru-RU" sz="2400" dirty="0"/>
          </a:p>
        </p:txBody>
      </p:sp>
      <p:sp>
        <p:nvSpPr>
          <p:cNvPr id="7" name="Выноска 2 6"/>
          <p:cNvSpPr/>
          <p:nvPr/>
        </p:nvSpPr>
        <p:spPr>
          <a:xfrm flipH="1">
            <a:off x="7149194" y="1259114"/>
            <a:ext cx="2120897" cy="972458"/>
          </a:xfrm>
          <a:prstGeom prst="borderCallout2">
            <a:avLst>
              <a:gd name="adj1" fmla="val 59491"/>
              <a:gd name="adj2" fmla="val -2083"/>
              <a:gd name="adj3" fmla="val 60154"/>
              <a:gd name="adj4" fmla="val -23117"/>
              <a:gd name="adj5" fmla="val -27185"/>
              <a:gd name="adj6" fmla="val -4271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200" dirty="0" smtClean="0"/>
              <a:t>1.</a:t>
            </a:r>
          </a:p>
          <a:p>
            <a:pPr algn="ctr"/>
            <a:r>
              <a:rPr lang="en-US" sz="2200" dirty="0"/>
              <a:t>Click on the month</a:t>
            </a:r>
            <a:endParaRPr lang="ru-RU" sz="2200" dirty="0"/>
          </a:p>
        </p:txBody>
      </p:sp>
      <p:sp>
        <p:nvSpPr>
          <p:cNvPr id="8" name="Выноска 2 7"/>
          <p:cNvSpPr/>
          <p:nvPr/>
        </p:nvSpPr>
        <p:spPr>
          <a:xfrm flipH="1">
            <a:off x="2197100" y="3329215"/>
            <a:ext cx="3047999" cy="1132114"/>
          </a:xfrm>
          <a:prstGeom prst="borderCallout2">
            <a:avLst>
              <a:gd name="adj1" fmla="val 49358"/>
              <a:gd name="adj2" fmla="val -1021"/>
              <a:gd name="adj3" fmla="val 55930"/>
              <a:gd name="adj4" fmla="val -16013"/>
              <a:gd name="adj5" fmla="val 75893"/>
              <a:gd name="adj6" fmla="val -44951"/>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2.</a:t>
            </a:r>
          </a:p>
          <a:p>
            <a:pPr algn="ctr"/>
            <a:r>
              <a:rPr lang="en-US" dirty="0"/>
              <a:t>Click on the event and edit</a:t>
            </a:r>
            <a:r>
              <a:rPr lang="en-US" dirty="0" smtClean="0"/>
              <a:t>.</a:t>
            </a:r>
            <a:endParaRPr lang="ru-RU" dirty="0"/>
          </a:p>
        </p:txBody>
      </p:sp>
    </p:spTree>
    <p:extLst>
      <p:ext uri="{BB962C8B-B14F-4D97-AF65-F5344CB8AC3E}">
        <p14:creationId xmlns:p14="http://schemas.microsoft.com/office/powerpoint/2010/main" val="4182927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12192000" cy="6858000"/>
          </a:xfrm>
          <a:prstGeom prst="rect">
            <a:avLst/>
          </a:prstGeom>
        </p:spPr>
      </p:pic>
      <p:sp>
        <p:nvSpPr>
          <p:cNvPr id="5" name="Овал 4"/>
          <p:cNvSpPr/>
          <p:nvPr/>
        </p:nvSpPr>
        <p:spPr>
          <a:xfrm>
            <a:off x="689431" y="384627"/>
            <a:ext cx="6262912" cy="1320801"/>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000" dirty="0" smtClean="0"/>
              <a:t>Возвращаемся обратно в расписание на день.</a:t>
            </a:r>
            <a:endParaRPr lang="ru-RU" sz="3000" dirty="0"/>
          </a:p>
        </p:txBody>
      </p:sp>
      <p:sp>
        <p:nvSpPr>
          <p:cNvPr id="6" name="Выноска 2 5"/>
          <p:cNvSpPr/>
          <p:nvPr/>
        </p:nvSpPr>
        <p:spPr>
          <a:xfrm flipH="1">
            <a:off x="4363360" y="2251527"/>
            <a:ext cx="2710540" cy="972458"/>
          </a:xfrm>
          <a:prstGeom prst="borderCallout2">
            <a:avLst>
              <a:gd name="adj1" fmla="val 59491"/>
              <a:gd name="adj2" fmla="val -2083"/>
              <a:gd name="adj3" fmla="val 60154"/>
              <a:gd name="adj4" fmla="val -23117"/>
              <a:gd name="adj5" fmla="val -67670"/>
              <a:gd name="adj6" fmla="val -5463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200" dirty="0" smtClean="0"/>
              <a:t>Нажимаем на день</a:t>
            </a:r>
            <a:endParaRPr lang="ru-RU" sz="2200" dirty="0"/>
          </a:p>
        </p:txBody>
      </p:sp>
    </p:spTree>
    <p:extLst>
      <p:ext uri="{BB962C8B-B14F-4D97-AF65-F5344CB8AC3E}">
        <p14:creationId xmlns:p14="http://schemas.microsoft.com/office/powerpoint/2010/main" val="2580266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1" y="9525"/>
            <a:ext cx="12220690" cy="6848475"/>
          </a:xfrm>
          <a:prstGeom prst="rect">
            <a:avLst/>
          </a:prstGeom>
        </p:spPr>
      </p:pic>
      <p:sp>
        <p:nvSpPr>
          <p:cNvPr id="5" name="Овал 4"/>
          <p:cNvSpPr/>
          <p:nvPr/>
        </p:nvSpPr>
        <p:spPr>
          <a:xfrm>
            <a:off x="689431" y="384627"/>
            <a:ext cx="6262912" cy="796473"/>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Go back to the day schedule.</a:t>
            </a:r>
            <a:endParaRPr lang="ru-RU" sz="2500" dirty="0"/>
          </a:p>
        </p:txBody>
      </p:sp>
      <p:sp>
        <p:nvSpPr>
          <p:cNvPr id="6" name="Выноска 2 5"/>
          <p:cNvSpPr/>
          <p:nvPr/>
        </p:nvSpPr>
        <p:spPr>
          <a:xfrm flipH="1">
            <a:off x="6464300" y="1429202"/>
            <a:ext cx="2628900" cy="972458"/>
          </a:xfrm>
          <a:prstGeom prst="borderCallout2">
            <a:avLst>
              <a:gd name="adj1" fmla="val 59491"/>
              <a:gd name="adj2" fmla="val -2083"/>
              <a:gd name="adj3" fmla="val 60154"/>
              <a:gd name="adj4" fmla="val -23117"/>
              <a:gd name="adj5" fmla="val -12819"/>
              <a:gd name="adj6" fmla="val -2639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Click on the day</a:t>
            </a:r>
            <a:endParaRPr lang="ru-RU" sz="2200" dirty="0"/>
          </a:p>
        </p:txBody>
      </p:sp>
      <p:pic>
        <p:nvPicPr>
          <p:cNvPr id="7" name="Рисунок 6"/>
          <p:cNvPicPr>
            <a:picLocks noChangeAspect="1"/>
          </p:cNvPicPr>
          <p:nvPr/>
        </p:nvPicPr>
        <p:blipFill>
          <a:blip r:embed="rId3"/>
          <a:stretch>
            <a:fillRect/>
          </a:stretch>
        </p:blipFill>
        <p:spPr>
          <a:xfrm>
            <a:off x="1628775" y="1469524"/>
            <a:ext cx="295276" cy="230505"/>
          </a:xfrm>
          <a:prstGeom prst="rect">
            <a:avLst/>
          </a:prstGeom>
        </p:spPr>
      </p:pic>
    </p:spTree>
    <p:extLst>
      <p:ext uri="{BB962C8B-B14F-4D97-AF65-F5344CB8AC3E}">
        <p14:creationId xmlns:p14="http://schemas.microsoft.com/office/powerpoint/2010/main" val="2277025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rmAutofit/>
          </a:bodyPr>
          <a:lstStyle/>
          <a:p>
            <a:pPr marL="0" indent="0">
              <a:buNone/>
            </a:pPr>
            <a:r>
              <a:rPr lang="ru-RU" sz="9600" dirty="0" smtClean="0"/>
              <a:t>Карточка пациента</a:t>
            </a:r>
            <a:endParaRPr lang="ru-RU" sz="9600" dirty="0"/>
          </a:p>
        </p:txBody>
      </p:sp>
    </p:spTree>
    <p:extLst>
      <p:ext uri="{BB962C8B-B14F-4D97-AF65-F5344CB8AC3E}">
        <p14:creationId xmlns:p14="http://schemas.microsoft.com/office/powerpoint/2010/main" val="2330990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12192000" cy="6822604"/>
          </a:xfrm>
          <a:prstGeom prst="rect">
            <a:avLst/>
          </a:prstGeom>
        </p:spPr>
      </p:pic>
      <p:sp>
        <p:nvSpPr>
          <p:cNvPr id="8" name="Овальная выноска 7"/>
          <p:cNvSpPr/>
          <p:nvPr/>
        </p:nvSpPr>
        <p:spPr>
          <a:xfrm>
            <a:off x="1001485" y="566494"/>
            <a:ext cx="10094685" cy="1106858"/>
          </a:xfrm>
          <a:prstGeom prst="wedgeEllipseCallout">
            <a:avLst/>
          </a:prstGeom>
          <a:solidFill>
            <a:schemeClr val="accent6">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dirty="0" smtClean="0"/>
              <a:t>Приступаем </a:t>
            </a:r>
            <a:r>
              <a:rPr lang="ru-RU" sz="2800" smtClean="0"/>
              <a:t>к изучению </a:t>
            </a:r>
            <a:r>
              <a:rPr lang="ru-RU" sz="2800" dirty="0" smtClean="0"/>
              <a:t>как сохранить свою базу пациентов.</a:t>
            </a:r>
            <a:endParaRPr lang="ru-RU" sz="2800" dirty="0"/>
          </a:p>
        </p:txBody>
      </p:sp>
    </p:spTree>
    <p:extLst>
      <p:ext uri="{BB962C8B-B14F-4D97-AF65-F5344CB8AC3E}">
        <p14:creationId xmlns:p14="http://schemas.microsoft.com/office/powerpoint/2010/main" val="2013223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rmAutofit/>
          </a:bodyPr>
          <a:lstStyle/>
          <a:p>
            <a:pPr marL="0" indent="0">
              <a:buNone/>
            </a:pPr>
            <a:r>
              <a:rPr lang="en-US" sz="9600" dirty="0" smtClean="0"/>
              <a:t>PATIENT</a:t>
            </a:r>
            <a:endParaRPr lang="ru-RU" sz="9600" dirty="0"/>
          </a:p>
        </p:txBody>
      </p:sp>
    </p:spTree>
    <p:extLst>
      <p:ext uri="{BB962C8B-B14F-4D97-AF65-F5344CB8AC3E}">
        <p14:creationId xmlns:p14="http://schemas.microsoft.com/office/powerpoint/2010/main" val="1651968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2"/>
          <a:stretch>
            <a:fillRect/>
          </a:stretch>
        </p:blipFill>
        <p:spPr>
          <a:xfrm>
            <a:off x="0" y="0"/>
            <a:ext cx="12182293" cy="6858000"/>
          </a:xfrm>
          <a:prstGeom prst="rect">
            <a:avLst/>
          </a:prstGeom>
        </p:spPr>
      </p:pic>
      <p:sp>
        <p:nvSpPr>
          <p:cNvPr id="8" name="Выноска со стрелкой влево 7"/>
          <p:cNvSpPr/>
          <p:nvPr/>
        </p:nvSpPr>
        <p:spPr>
          <a:xfrm>
            <a:off x="4813300" y="4699000"/>
            <a:ext cx="3403600" cy="584200"/>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500" dirty="0" smtClean="0"/>
              <a:t>2. Выбираем пол</a:t>
            </a:r>
            <a:endParaRPr lang="ru-RU" sz="1500" dirty="0"/>
          </a:p>
        </p:txBody>
      </p:sp>
      <p:sp>
        <p:nvSpPr>
          <p:cNvPr id="9" name="Выноска со стрелкой влево 8"/>
          <p:cNvSpPr/>
          <p:nvPr/>
        </p:nvSpPr>
        <p:spPr>
          <a:xfrm>
            <a:off x="7055104" y="1378712"/>
            <a:ext cx="3187700" cy="273304"/>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300" dirty="0" smtClean="0"/>
              <a:t>3. Если, важный пациент.</a:t>
            </a:r>
            <a:endParaRPr lang="ru-RU" sz="1300" dirty="0"/>
          </a:p>
        </p:txBody>
      </p:sp>
      <p:sp>
        <p:nvSpPr>
          <p:cNvPr id="10" name="Выноска со стрелкой влево 9"/>
          <p:cNvSpPr/>
          <p:nvPr/>
        </p:nvSpPr>
        <p:spPr>
          <a:xfrm>
            <a:off x="7734300" y="2705100"/>
            <a:ext cx="2133600" cy="546100"/>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4. Выбираем</a:t>
            </a:r>
            <a:endParaRPr lang="ru-RU" dirty="0"/>
          </a:p>
        </p:txBody>
      </p:sp>
      <p:sp>
        <p:nvSpPr>
          <p:cNvPr id="13" name="Выноска со стрелкой вверх 12"/>
          <p:cNvSpPr/>
          <p:nvPr/>
        </p:nvSpPr>
        <p:spPr>
          <a:xfrm>
            <a:off x="127000" y="1339850"/>
            <a:ext cx="1111250" cy="1079500"/>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500" dirty="0"/>
              <a:t>1. </a:t>
            </a:r>
            <a:endParaRPr lang="ru-RU" sz="1500" dirty="0" smtClean="0"/>
          </a:p>
          <a:p>
            <a:pPr algn="ctr"/>
            <a:r>
              <a:rPr lang="ru-RU" sz="1500" dirty="0" smtClean="0"/>
              <a:t>Нажимаем</a:t>
            </a:r>
            <a:endParaRPr lang="ru-RU" sz="1500" dirty="0"/>
          </a:p>
          <a:p>
            <a:pPr algn="ctr"/>
            <a:endParaRPr lang="ru-RU" sz="1500" dirty="0"/>
          </a:p>
        </p:txBody>
      </p:sp>
      <p:sp>
        <p:nvSpPr>
          <p:cNvPr id="18" name="Выноска со стрелкой влево 17"/>
          <p:cNvSpPr/>
          <p:nvPr/>
        </p:nvSpPr>
        <p:spPr>
          <a:xfrm>
            <a:off x="2501900" y="793750"/>
            <a:ext cx="2133600" cy="546100"/>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500" dirty="0" smtClean="0"/>
              <a:t>6. Нажимаем</a:t>
            </a:r>
            <a:endParaRPr lang="ru-RU" sz="1500" dirty="0"/>
          </a:p>
        </p:txBody>
      </p:sp>
      <p:sp>
        <p:nvSpPr>
          <p:cNvPr id="20" name="Выноска со стрелкой влево 19"/>
          <p:cNvSpPr/>
          <p:nvPr/>
        </p:nvSpPr>
        <p:spPr>
          <a:xfrm>
            <a:off x="2463800" y="2222500"/>
            <a:ext cx="4051300" cy="546100"/>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500" dirty="0"/>
              <a:t>5</a:t>
            </a:r>
            <a:r>
              <a:rPr lang="ru-RU" sz="1500" dirty="0" smtClean="0"/>
              <a:t>. Если есть фото пациента, то сохраняем.</a:t>
            </a:r>
            <a:endParaRPr lang="ru-RU" sz="1500" dirty="0"/>
          </a:p>
        </p:txBody>
      </p:sp>
      <p:sp>
        <p:nvSpPr>
          <p:cNvPr id="21" name="Выноска со стрелкой влево 20"/>
          <p:cNvSpPr/>
          <p:nvPr/>
        </p:nvSpPr>
        <p:spPr>
          <a:xfrm>
            <a:off x="6864350" y="1787525"/>
            <a:ext cx="3943350" cy="250825"/>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5.1. Только цифры пишем.</a:t>
            </a:r>
            <a:endParaRPr lang="ru-RU" sz="1600" dirty="0"/>
          </a:p>
        </p:txBody>
      </p:sp>
      <p:sp>
        <p:nvSpPr>
          <p:cNvPr id="11" name="Штриховая стрелка вправо 10"/>
          <p:cNvSpPr/>
          <p:nvPr/>
        </p:nvSpPr>
        <p:spPr>
          <a:xfrm>
            <a:off x="0" y="5358384"/>
            <a:ext cx="4937760" cy="1499616"/>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4000" dirty="0" smtClean="0"/>
              <a:t>НАЧАЛО</a:t>
            </a:r>
            <a:endParaRPr lang="ru-RU" sz="4000" dirty="0"/>
          </a:p>
        </p:txBody>
      </p:sp>
      <p:sp>
        <p:nvSpPr>
          <p:cNvPr id="2" name="Скругленный прямоугольник 1"/>
          <p:cNvSpPr/>
          <p:nvPr/>
        </p:nvSpPr>
        <p:spPr>
          <a:xfrm>
            <a:off x="4937760" y="44006"/>
            <a:ext cx="6903720" cy="124320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400" dirty="0"/>
              <a:t>Карточка нового </a:t>
            </a:r>
            <a:r>
              <a:rPr lang="ru-RU" sz="1400" dirty="0" smtClean="0"/>
              <a:t>пациента</a:t>
            </a:r>
            <a:r>
              <a:rPr lang="en-US" sz="1400" dirty="0"/>
              <a:t>:</a:t>
            </a:r>
            <a:r>
              <a:rPr lang="ru-RU" sz="1400" dirty="0" smtClean="0"/>
              <a:t> </a:t>
            </a:r>
            <a:r>
              <a:rPr lang="ru-RU" sz="1400" dirty="0"/>
              <a:t>заполняем </a:t>
            </a:r>
            <a:r>
              <a:rPr lang="ru-RU" sz="1400" dirty="0" smtClean="0"/>
              <a:t>все</a:t>
            </a:r>
            <a:r>
              <a:rPr lang="en-US" sz="1400" dirty="0" smtClean="0"/>
              <a:t> </a:t>
            </a:r>
            <a:r>
              <a:rPr lang="ru-RU" sz="1400" dirty="0" smtClean="0"/>
              <a:t>нужные поля</a:t>
            </a:r>
            <a:r>
              <a:rPr lang="en-US" sz="1400" dirty="0" smtClean="0"/>
              <a:t> (</a:t>
            </a:r>
            <a:r>
              <a:rPr lang="ru-RU" sz="1400" dirty="0" smtClean="0"/>
              <a:t>можно заполнять не все поля, а только то, что нужно) . Пишем подробно, так как это информация очень важна, она вам поможет вспомнить все о пациенте. Эта информация будет всегда с вами и везде. Сайт работает с планшетов, компьютеров и телефонов. Мы программу специально адаптировали под Вас, наши дорогие пользователи.</a:t>
            </a:r>
            <a:endParaRPr lang="ru-RU" sz="1400" dirty="0"/>
          </a:p>
          <a:p>
            <a:endParaRPr lang="ru-RU" sz="1200" dirty="0"/>
          </a:p>
        </p:txBody>
      </p:sp>
    </p:spTree>
    <p:extLst>
      <p:ext uri="{BB962C8B-B14F-4D97-AF65-F5344CB8AC3E}">
        <p14:creationId xmlns:p14="http://schemas.microsoft.com/office/powerpoint/2010/main" val="3714670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1"/>
            <a:ext cx="12192000" cy="6858000"/>
          </a:xfrm>
          <a:prstGeom prst="rect">
            <a:avLst/>
          </a:prstGeom>
        </p:spPr>
      </p:pic>
      <p:sp>
        <p:nvSpPr>
          <p:cNvPr id="6" name="Выноска со стрелкой влево 5"/>
          <p:cNvSpPr/>
          <p:nvPr/>
        </p:nvSpPr>
        <p:spPr>
          <a:xfrm>
            <a:off x="2851150" y="4848225"/>
            <a:ext cx="3403600" cy="584200"/>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500" dirty="0" smtClean="0"/>
              <a:t>2. </a:t>
            </a:r>
            <a:r>
              <a:rPr lang="en-US" sz="1500" dirty="0"/>
              <a:t>Select </a:t>
            </a:r>
            <a:r>
              <a:rPr lang="en-US" sz="1500" dirty="0" smtClean="0"/>
              <a:t>gender</a:t>
            </a:r>
            <a:endParaRPr lang="ru-RU" sz="1500" dirty="0"/>
          </a:p>
        </p:txBody>
      </p:sp>
      <p:sp>
        <p:nvSpPr>
          <p:cNvPr id="7" name="Выноска со стрелкой влево 6"/>
          <p:cNvSpPr/>
          <p:nvPr/>
        </p:nvSpPr>
        <p:spPr>
          <a:xfrm>
            <a:off x="6737350" y="1473200"/>
            <a:ext cx="3187700" cy="469900"/>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3. </a:t>
            </a:r>
            <a:r>
              <a:rPr lang="en-US" sz="1600" dirty="0"/>
              <a:t>If </a:t>
            </a:r>
            <a:r>
              <a:rPr lang="en-US" sz="1600" dirty="0" smtClean="0"/>
              <a:t> patient </a:t>
            </a:r>
            <a:r>
              <a:rPr lang="en-US" sz="1600" dirty="0"/>
              <a:t>is important.</a:t>
            </a:r>
            <a:endParaRPr lang="ru-RU" sz="1600" dirty="0"/>
          </a:p>
        </p:txBody>
      </p:sp>
      <p:sp>
        <p:nvSpPr>
          <p:cNvPr id="8" name="Выноска со стрелкой влево 7"/>
          <p:cNvSpPr/>
          <p:nvPr/>
        </p:nvSpPr>
        <p:spPr>
          <a:xfrm>
            <a:off x="7645400" y="3092450"/>
            <a:ext cx="2133600" cy="546100"/>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4. </a:t>
            </a:r>
            <a:endParaRPr lang="en-US" dirty="0" smtClean="0"/>
          </a:p>
          <a:p>
            <a:pPr algn="ctr"/>
            <a:r>
              <a:rPr lang="en-US" dirty="0" smtClean="0"/>
              <a:t>Select</a:t>
            </a:r>
            <a:endParaRPr lang="ru-RU" dirty="0"/>
          </a:p>
        </p:txBody>
      </p:sp>
      <p:sp>
        <p:nvSpPr>
          <p:cNvPr id="9" name="Выноска со стрелкой вверх 8"/>
          <p:cNvSpPr/>
          <p:nvPr/>
        </p:nvSpPr>
        <p:spPr>
          <a:xfrm>
            <a:off x="219075" y="1593850"/>
            <a:ext cx="1111250" cy="1079500"/>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500" dirty="0"/>
              <a:t>1. </a:t>
            </a:r>
            <a:endParaRPr lang="ru-RU" sz="1500" dirty="0" smtClean="0"/>
          </a:p>
          <a:p>
            <a:pPr algn="ctr"/>
            <a:r>
              <a:rPr lang="en-US" sz="1500" dirty="0" smtClean="0"/>
              <a:t>Click</a:t>
            </a:r>
            <a:endParaRPr lang="ru-RU" sz="1500" dirty="0"/>
          </a:p>
          <a:p>
            <a:pPr algn="ctr"/>
            <a:endParaRPr lang="ru-RU" sz="1500" dirty="0"/>
          </a:p>
        </p:txBody>
      </p:sp>
      <p:sp>
        <p:nvSpPr>
          <p:cNvPr id="10" name="Выноска со стрелкой влево 9"/>
          <p:cNvSpPr/>
          <p:nvPr/>
        </p:nvSpPr>
        <p:spPr>
          <a:xfrm>
            <a:off x="3962400" y="975518"/>
            <a:ext cx="2133600" cy="546100"/>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500" dirty="0" smtClean="0"/>
              <a:t>6. </a:t>
            </a:r>
            <a:endParaRPr lang="en-US" sz="1500" dirty="0" smtClean="0"/>
          </a:p>
          <a:p>
            <a:pPr algn="ctr"/>
            <a:r>
              <a:rPr lang="en-US" sz="1500" dirty="0" smtClean="0"/>
              <a:t>Click</a:t>
            </a:r>
            <a:endParaRPr lang="ru-RU" sz="1500" dirty="0"/>
          </a:p>
        </p:txBody>
      </p:sp>
      <p:sp>
        <p:nvSpPr>
          <p:cNvPr id="11" name="Выноска со стрелкой влево 10"/>
          <p:cNvSpPr/>
          <p:nvPr/>
        </p:nvSpPr>
        <p:spPr>
          <a:xfrm>
            <a:off x="3108325" y="2630487"/>
            <a:ext cx="4051300" cy="546100"/>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500" dirty="0"/>
              <a:t>5</a:t>
            </a:r>
            <a:r>
              <a:rPr lang="ru-RU" sz="1500" dirty="0" smtClean="0"/>
              <a:t>. </a:t>
            </a:r>
            <a:endParaRPr lang="en-US" sz="1500" dirty="0" smtClean="0"/>
          </a:p>
          <a:p>
            <a:pPr algn="ctr"/>
            <a:r>
              <a:rPr lang="en-US" sz="1500" dirty="0" smtClean="0"/>
              <a:t>Upload patient photo</a:t>
            </a:r>
            <a:endParaRPr lang="ru-RU" sz="1500" dirty="0"/>
          </a:p>
        </p:txBody>
      </p:sp>
      <p:sp>
        <p:nvSpPr>
          <p:cNvPr id="12" name="Выноска со стрелкой влево 11"/>
          <p:cNvSpPr/>
          <p:nvPr/>
        </p:nvSpPr>
        <p:spPr>
          <a:xfrm>
            <a:off x="6991350" y="2098675"/>
            <a:ext cx="3943350" cy="250825"/>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5.1. </a:t>
            </a:r>
            <a:r>
              <a:rPr lang="en-US" sz="1600" dirty="0"/>
              <a:t>Only numbers</a:t>
            </a:r>
            <a:endParaRPr lang="ru-RU" sz="1600" dirty="0"/>
          </a:p>
        </p:txBody>
      </p:sp>
      <p:sp>
        <p:nvSpPr>
          <p:cNvPr id="13" name="Штриховая стрелка вправо 12"/>
          <p:cNvSpPr/>
          <p:nvPr/>
        </p:nvSpPr>
        <p:spPr>
          <a:xfrm>
            <a:off x="0" y="5358384"/>
            <a:ext cx="4937760" cy="1499616"/>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dirty="0" smtClean="0"/>
              <a:t>START</a:t>
            </a:r>
            <a:endParaRPr lang="ru-RU" sz="4000" dirty="0"/>
          </a:p>
        </p:txBody>
      </p:sp>
      <p:sp>
        <p:nvSpPr>
          <p:cNvPr id="14" name="Скругленный прямоугольник 13"/>
          <p:cNvSpPr/>
          <p:nvPr/>
        </p:nvSpPr>
        <p:spPr>
          <a:xfrm>
            <a:off x="4937760" y="44006"/>
            <a:ext cx="6903720" cy="77593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t>New patient card, fill </a:t>
            </a:r>
            <a:r>
              <a:rPr lang="en-US" sz="1500" dirty="0" smtClean="0"/>
              <a:t>fields.</a:t>
            </a:r>
            <a:r>
              <a:rPr lang="ru-RU" sz="1500" dirty="0" smtClean="0"/>
              <a:t> </a:t>
            </a:r>
            <a:r>
              <a:rPr lang="en-US" sz="1500" dirty="0" smtClean="0"/>
              <a:t>You can fill not all field</a:t>
            </a:r>
            <a:r>
              <a:rPr lang="en-US" sz="1500" dirty="0"/>
              <a:t>s</a:t>
            </a:r>
            <a:r>
              <a:rPr lang="en-US" sz="1500" dirty="0" smtClean="0"/>
              <a:t>, only part. Write detailed  information, this  </a:t>
            </a:r>
            <a:r>
              <a:rPr lang="en-US" sz="1500" dirty="0"/>
              <a:t>is very important, </a:t>
            </a:r>
            <a:r>
              <a:rPr lang="en-US" sz="1500" dirty="0" smtClean="0"/>
              <a:t> </a:t>
            </a:r>
            <a:r>
              <a:rPr lang="en-US" sz="1500" dirty="0"/>
              <a:t>helps you </a:t>
            </a:r>
            <a:r>
              <a:rPr lang="en-US" sz="1500" dirty="0" smtClean="0"/>
              <a:t>to remember </a:t>
            </a:r>
            <a:r>
              <a:rPr lang="en-US" sz="1500" dirty="0"/>
              <a:t>all </a:t>
            </a:r>
            <a:r>
              <a:rPr lang="en-US" sz="1500" dirty="0" smtClean="0"/>
              <a:t>information</a:t>
            </a:r>
            <a:r>
              <a:rPr lang="en-US" sz="1200" dirty="0" smtClean="0"/>
              <a:t>.</a:t>
            </a:r>
            <a:endParaRPr lang="ru-RU" sz="1200" dirty="0"/>
          </a:p>
        </p:txBody>
      </p:sp>
    </p:spTree>
    <p:extLst>
      <p:ext uri="{BB962C8B-B14F-4D97-AF65-F5344CB8AC3E}">
        <p14:creationId xmlns:p14="http://schemas.microsoft.com/office/powerpoint/2010/main" val="2716113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12192000" cy="6858000"/>
          </a:xfrm>
          <a:prstGeom prst="rect">
            <a:avLst/>
          </a:prstGeom>
        </p:spPr>
      </p:pic>
      <p:sp>
        <p:nvSpPr>
          <p:cNvPr id="5" name="Выноска со стрелкой влево 4"/>
          <p:cNvSpPr/>
          <p:nvPr/>
        </p:nvSpPr>
        <p:spPr>
          <a:xfrm flipH="1">
            <a:off x="850900" y="812800"/>
            <a:ext cx="1981200" cy="469900"/>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1</a:t>
            </a:r>
            <a:r>
              <a:rPr lang="ru-RU" sz="1600" dirty="0" smtClean="0"/>
              <a:t>. Нажимаем</a:t>
            </a:r>
            <a:endParaRPr lang="ru-RU" sz="1600" dirty="0"/>
          </a:p>
        </p:txBody>
      </p:sp>
      <p:sp>
        <p:nvSpPr>
          <p:cNvPr id="7" name="Выноска со стрелкой вверх 6"/>
          <p:cNvSpPr/>
          <p:nvPr/>
        </p:nvSpPr>
        <p:spPr>
          <a:xfrm>
            <a:off x="4825999" y="2120900"/>
            <a:ext cx="2727325" cy="939800"/>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2.</a:t>
            </a:r>
          </a:p>
          <a:p>
            <a:pPr algn="ctr"/>
            <a:r>
              <a:rPr lang="ru-RU" dirty="0" smtClean="0"/>
              <a:t>Заполняем информацию.</a:t>
            </a:r>
            <a:endParaRPr lang="ru-RU" dirty="0"/>
          </a:p>
        </p:txBody>
      </p:sp>
      <p:sp>
        <p:nvSpPr>
          <p:cNvPr id="8" name="Выноска со стрелкой влево 7"/>
          <p:cNvSpPr/>
          <p:nvPr/>
        </p:nvSpPr>
        <p:spPr>
          <a:xfrm>
            <a:off x="5609844" y="812800"/>
            <a:ext cx="4737100" cy="554227"/>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dirty="0" smtClean="0"/>
              <a:t>3. </a:t>
            </a:r>
          </a:p>
          <a:p>
            <a:pPr algn="ctr"/>
            <a:r>
              <a:rPr lang="ru-RU" sz="1200" dirty="0" smtClean="0"/>
              <a:t>Если </a:t>
            </a:r>
            <a:r>
              <a:rPr lang="ru-RU" sz="1200" dirty="0"/>
              <a:t>вы </a:t>
            </a:r>
            <a:r>
              <a:rPr lang="ru-RU" sz="1200" dirty="0" smtClean="0"/>
              <a:t>стоматолог, нажимаем следующую закладку.</a:t>
            </a:r>
            <a:endParaRPr lang="ru-RU" sz="1200" dirty="0"/>
          </a:p>
        </p:txBody>
      </p:sp>
      <p:sp>
        <p:nvSpPr>
          <p:cNvPr id="9" name="Выноска со стрелкой вверх 8"/>
          <p:cNvSpPr/>
          <p:nvPr/>
        </p:nvSpPr>
        <p:spPr>
          <a:xfrm>
            <a:off x="8928100" y="3619500"/>
            <a:ext cx="2540000" cy="1803400"/>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4</a:t>
            </a:r>
            <a:r>
              <a:rPr lang="ru-RU" dirty="0" smtClean="0"/>
              <a:t>.</a:t>
            </a:r>
          </a:p>
          <a:p>
            <a:pPr algn="ctr"/>
            <a:r>
              <a:rPr lang="ru-RU" dirty="0" smtClean="0"/>
              <a:t>Если вы не стоматолог, то нажимаем –сохранить.</a:t>
            </a:r>
          </a:p>
        </p:txBody>
      </p:sp>
      <p:sp>
        <p:nvSpPr>
          <p:cNvPr id="2" name="Скругленный прямоугольник 1"/>
          <p:cNvSpPr/>
          <p:nvPr/>
        </p:nvSpPr>
        <p:spPr>
          <a:xfrm>
            <a:off x="4142232" y="111252"/>
            <a:ext cx="4645152" cy="64922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300" dirty="0" smtClean="0"/>
              <a:t>Добавляем мед. информацию о пациенте. </a:t>
            </a:r>
            <a:r>
              <a:rPr lang="ru-RU" sz="1300" dirty="0"/>
              <a:t>М</a:t>
            </a:r>
            <a:r>
              <a:rPr lang="ru-RU" sz="1300" dirty="0" smtClean="0"/>
              <a:t>ы постарались адаптировать эту страницу для Вас по максимуму, чтобы Вам была понятна и близка терминология.</a:t>
            </a:r>
            <a:endParaRPr lang="ru-RU" sz="1300" dirty="0"/>
          </a:p>
        </p:txBody>
      </p:sp>
    </p:spTree>
    <p:extLst>
      <p:ext uri="{BB962C8B-B14F-4D97-AF65-F5344CB8AC3E}">
        <p14:creationId xmlns:p14="http://schemas.microsoft.com/office/powerpoint/2010/main" val="3291158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stretch>
            <a:fillRect/>
          </a:stretch>
        </p:blipFill>
        <p:spPr>
          <a:xfrm>
            <a:off x="0" y="0"/>
            <a:ext cx="12192000" cy="6858000"/>
          </a:xfrm>
          <a:prstGeom prst="rect">
            <a:avLst/>
          </a:prstGeom>
        </p:spPr>
      </p:pic>
      <p:sp>
        <p:nvSpPr>
          <p:cNvPr id="6" name="Выноска со стрелкой влево 5"/>
          <p:cNvSpPr/>
          <p:nvPr/>
        </p:nvSpPr>
        <p:spPr>
          <a:xfrm flipH="1">
            <a:off x="1574800" y="1263649"/>
            <a:ext cx="1981200" cy="469900"/>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t>1</a:t>
            </a:r>
            <a:r>
              <a:rPr lang="ru-RU" sz="1600" dirty="0" smtClean="0"/>
              <a:t>. </a:t>
            </a:r>
            <a:endParaRPr lang="en-US" sz="1600" dirty="0" smtClean="0"/>
          </a:p>
          <a:p>
            <a:pPr algn="ctr"/>
            <a:r>
              <a:rPr lang="en-US" sz="1600" dirty="0" smtClean="0"/>
              <a:t>Press</a:t>
            </a:r>
            <a:endParaRPr lang="ru-RU" sz="1600" dirty="0"/>
          </a:p>
        </p:txBody>
      </p:sp>
      <p:sp>
        <p:nvSpPr>
          <p:cNvPr id="7" name="Выноска со стрелкой вверх 6"/>
          <p:cNvSpPr/>
          <p:nvPr/>
        </p:nvSpPr>
        <p:spPr>
          <a:xfrm>
            <a:off x="4435474" y="3149600"/>
            <a:ext cx="2727325" cy="939800"/>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2.</a:t>
            </a:r>
          </a:p>
          <a:p>
            <a:pPr algn="ctr"/>
            <a:r>
              <a:rPr lang="en-US" dirty="0" smtClean="0"/>
              <a:t>Add information.</a:t>
            </a:r>
            <a:endParaRPr lang="ru-RU" dirty="0"/>
          </a:p>
        </p:txBody>
      </p:sp>
      <p:sp>
        <p:nvSpPr>
          <p:cNvPr id="8" name="Выноска со стрелкой влево 7"/>
          <p:cNvSpPr/>
          <p:nvPr/>
        </p:nvSpPr>
        <p:spPr>
          <a:xfrm>
            <a:off x="6096000" y="1047750"/>
            <a:ext cx="4737100" cy="901698"/>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3. </a:t>
            </a:r>
          </a:p>
          <a:p>
            <a:pPr algn="ctr"/>
            <a:r>
              <a:rPr lang="en-US" sz="1600" dirty="0"/>
              <a:t>If you are a dentist, click the next tab.</a:t>
            </a:r>
            <a:endParaRPr lang="ru-RU" sz="1600" dirty="0"/>
          </a:p>
        </p:txBody>
      </p:sp>
      <p:sp>
        <p:nvSpPr>
          <p:cNvPr id="9" name="Выноска со стрелкой вверх 8"/>
          <p:cNvSpPr/>
          <p:nvPr/>
        </p:nvSpPr>
        <p:spPr>
          <a:xfrm>
            <a:off x="8791574" y="5102226"/>
            <a:ext cx="2409825" cy="1098549"/>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4</a:t>
            </a:r>
            <a:r>
              <a:rPr lang="ru-RU" sz="1400" dirty="0" smtClean="0"/>
              <a:t>.</a:t>
            </a:r>
          </a:p>
          <a:p>
            <a:pPr algn="ctr"/>
            <a:r>
              <a:rPr lang="en-US" sz="1400" dirty="0"/>
              <a:t>If you are not a dentist, then click - save</a:t>
            </a:r>
            <a:r>
              <a:rPr lang="en-US" sz="1400" dirty="0" smtClean="0"/>
              <a:t>.</a:t>
            </a:r>
            <a:endParaRPr lang="ru-RU" sz="1400" dirty="0" smtClean="0"/>
          </a:p>
        </p:txBody>
      </p:sp>
      <p:sp>
        <p:nvSpPr>
          <p:cNvPr id="10" name="Скругленный прямоугольник 9"/>
          <p:cNvSpPr/>
          <p:nvPr/>
        </p:nvSpPr>
        <p:spPr>
          <a:xfrm>
            <a:off x="5168901" y="123062"/>
            <a:ext cx="5435599" cy="64922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smtClean="0"/>
              <a:t>Add </a:t>
            </a:r>
            <a:r>
              <a:rPr lang="en-US" sz="2200" dirty="0"/>
              <a:t>medical information about the </a:t>
            </a:r>
            <a:r>
              <a:rPr lang="en-US" sz="2200" dirty="0" smtClean="0"/>
              <a:t>patient.</a:t>
            </a:r>
            <a:endParaRPr lang="ru-RU" sz="2200" dirty="0"/>
          </a:p>
        </p:txBody>
      </p:sp>
    </p:spTree>
    <p:extLst>
      <p:ext uri="{BB962C8B-B14F-4D97-AF65-F5344CB8AC3E}">
        <p14:creationId xmlns:p14="http://schemas.microsoft.com/office/powerpoint/2010/main" val="714386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12192000" cy="6858000"/>
          </a:xfrm>
          <a:prstGeom prst="rect">
            <a:avLst/>
          </a:prstGeom>
        </p:spPr>
      </p:pic>
      <p:sp>
        <p:nvSpPr>
          <p:cNvPr id="5" name="Выноска со стрелкой вверх 4"/>
          <p:cNvSpPr/>
          <p:nvPr/>
        </p:nvSpPr>
        <p:spPr>
          <a:xfrm>
            <a:off x="1114424" y="3968750"/>
            <a:ext cx="2200275" cy="993776"/>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500" dirty="0"/>
              <a:t>3</a:t>
            </a:r>
            <a:r>
              <a:rPr lang="ru-RU" sz="1500" dirty="0" smtClean="0"/>
              <a:t>.</a:t>
            </a:r>
          </a:p>
          <a:p>
            <a:pPr algn="ctr"/>
            <a:r>
              <a:rPr lang="ru-RU" sz="1500" dirty="0" smtClean="0"/>
              <a:t>Пишем комментарии</a:t>
            </a:r>
            <a:endParaRPr lang="ru-RU" sz="1500" dirty="0"/>
          </a:p>
        </p:txBody>
      </p:sp>
      <p:sp>
        <p:nvSpPr>
          <p:cNvPr id="6" name="Выноска со стрелкой влево 5"/>
          <p:cNvSpPr/>
          <p:nvPr/>
        </p:nvSpPr>
        <p:spPr>
          <a:xfrm>
            <a:off x="5470525" y="863600"/>
            <a:ext cx="3473450" cy="660399"/>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1.</a:t>
            </a:r>
          </a:p>
          <a:p>
            <a:pPr algn="ctr"/>
            <a:r>
              <a:rPr lang="ru-RU" sz="1400" dirty="0" smtClean="0"/>
              <a:t>Нажимаем.</a:t>
            </a:r>
            <a:endParaRPr lang="ru-RU" sz="1400" dirty="0"/>
          </a:p>
        </p:txBody>
      </p:sp>
      <p:sp>
        <p:nvSpPr>
          <p:cNvPr id="8" name="Выноска со стрелкой влево 7"/>
          <p:cNvSpPr/>
          <p:nvPr/>
        </p:nvSpPr>
        <p:spPr>
          <a:xfrm>
            <a:off x="2508250" y="1524000"/>
            <a:ext cx="2187575" cy="690563"/>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2.</a:t>
            </a:r>
            <a:endParaRPr lang="ru-RU" sz="1400" dirty="0"/>
          </a:p>
          <a:p>
            <a:pPr algn="ctr"/>
            <a:r>
              <a:rPr lang="ru-RU" sz="1400" dirty="0" smtClean="0"/>
              <a:t>Пишем краткое обозначение</a:t>
            </a:r>
            <a:endParaRPr lang="ru-RU" sz="1400" dirty="0"/>
          </a:p>
        </p:txBody>
      </p:sp>
      <p:sp>
        <p:nvSpPr>
          <p:cNvPr id="10" name="Выноска 2 (без границы) 9"/>
          <p:cNvSpPr/>
          <p:nvPr/>
        </p:nvSpPr>
        <p:spPr>
          <a:xfrm>
            <a:off x="5200650" y="3450431"/>
            <a:ext cx="1419225" cy="883444"/>
          </a:xfrm>
          <a:prstGeom prst="callout2">
            <a:avLst>
              <a:gd name="adj1" fmla="val 18750"/>
              <a:gd name="adj2" fmla="val -8333"/>
              <a:gd name="adj3" fmla="val 18750"/>
              <a:gd name="adj4" fmla="val -16667"/>
              <a:gd name="adj5" fmla="val -115186"/>
              <a:gd name="adj6" fmla="val -19700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4.</a:t>
            </a:r>
          </a:p>
          <a:p>
            <a:pPr algn="ctr"/>
            <a:r>
              <a:rPr lang="ru-RU" sz="1400" dirty="0" smtClean="0"/>
              <a:t>Отмечаем, больные зубы.</a:t>
            </a:r>
            <a:endParaRPr lang="ru-RU" sz="1400" dirty="0"/>
          </a:p>
        </p:txBody>
      </p:sp>
      <p:cxnSp>
        <p:nvCxnSpPr>
          <p:cNvPr id="15" name="Прямая соединительная линия 14"/>
          <p:cNvCxnSpPr/>
          <p:nvPr/>
        </p:nvCxnSpPr>
        <p:spPr>
          <a:xfrm flipH="1" flipV="1">
            <a:off x="3448050" y="2466976"/>
            <a:ext cx="1752600" cy="9834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p:nvPr/>
        </p:nvCxnSpPr>
        <p:spPr>
          <a:xfrm flipH="1" flipV="1">
            <a:off x="5470525" y="2466976"/>
            <a:ext cx="120650" cy="847724"/>
          </a:xfrm>
          <a:prstGeom prst="line">
            <a:avLst/>
          </a:prstGeom>
        </p:spPr>
        <p:style>
          <a:lnRef idx="1">
            <a:schemeClr val="accent1"/>
          </a:lnRef>
          <a:fillRef idx="0">
            <a:schemeClr val="accent1"/>
          </a:fillRef>
          <a:effectRef idx="0">
            <a:schemeClr val="accent1"/>
          </a:effectRef>
          <a:fontRef idx="minor">
            <a:schemeClr val="tx1"/>
          </a:fontRef>
        </p:style>
      </p:cxnSp>
      <p:sp>
        <p:nvSpPr>
          <p:cNvPr id="19" name="Выноска со стрелкой вверх 18"/>
          <p:cNvSpPr/>
          <p:nvPr/>
        </p:nvSpPr>
        <p:spPr>
          <a:xfrm>
            <a:off x="8943975" y="4581525"/>
            <a:ext cx="2540000" cy="1209675"/>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500" dirty="0" smtClean="0"/>
              <a:t>5.</a:t>
            </a:r>
          </a:p>
          <a:p>
            <a:pPr algn="ctr"/>
            <a:r>
              <a:rPr lang="ru-RU" sz="1500" dirty="0" smtClean="0"/>
              <a:t>После заполнения, нажимаем сохранить.</a:t>
            </a:r>
          </a:p>
        </p:txBody>
      </p:sp>
      <p:sp>
        <p:nvSpPr>
          <p:cNvPr id="2" name="Скругленный прямоугольник 1"/>
          <p:cNvSpPr/>
          <p:nvPr/>
        </p:nvSpPr>
        <p:spPr>
          <a:xfrm>
            <a:off x="4096512" y="82296"/>
            <a:ext cx="4379976" cy="62179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300" dirty="0" smtClean="0"/>
              <a:t>Специально для стоматологов, схема зубов пациента. Вы сразу сможете определить какие зубы Вы лечили, когда пациент в следующий раз придет к Вам.</a:t>
            </a:r>
            <a:endParaRPr lang="ru-RU" sz="1300" dirty="0"/>
          </a:p>
        </p:txBody>
      </p:sp>
    </p:spTree>
    <p:extLst>
      <p:ext uri="{BB962C8B-B14F-4D97-AF65-F5344CB8AC3E}">
        <p14:creationId xmlns:p14="http://schemas.microsoft.com/office/powerpoint/2010/main" val="3910324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1"/>
            <a:ext cx="12192000" cy="6858000"/>
          </a:xfrm>
          <a:prstGeom prst="rect">
            <a:avLst/>
          </a:prstGeom>
        </p:spPr>
      </p:pic>
      <p:sp>
        <p:nvSpPr>
          <p:cNvPr id="5" name="Выноска со стрелкой вверх 4"/>
          <p:cNvSpPr/>
          <p:nvPr/>
        </p:nvSpPr>
        <p:spPr>
          <a:xfrm>
            <a:off x="1495424" y="4464050"/>
            <a:ext cx="2200275" cy="993776"/>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500" dirty="0"/>
              <a:t>3</a:t>
            </a:r>
            <a:r>
              <a:rPr lang="ru-RU" sz="1500" dirty="0" smtClean="0"/>
              <a:t>.</a:t>
            </a:r>
          </a:p>
          <a:p>
            <a:pPr algn="ctr"/>
            <a:r>
              <a:rPr lang="en-US" sz="1500" dirty="0"/>
              <a:t>Add comments</a:t>
            </a:r>
            <a:endParaRPr lang="ru-RU" sz="1500" dirty="0"/>
          </a:p>
        </p:txBody>
      </p:sp>
      <p:sp>
        <p:nvSpPr>
          <p:cNvPr id="6" name="Выноска со стрелкой влево 5"/>
          <p:cNvSpPr/>
          <p:nvPr/>
        </p:nvSpPr>
        <p:spPr>
          <a:xfrm>
            <a:off x="6096000" y="982268"/>
            <a:ext cx="3473450" cy="660399"/>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1.</a:t>
            </a:r>
          </a:p>
          <a:p>
            <a:pPr algn="ctr"/>
            <a:r>
              <a:rPr lang="en-US" sz="1400" dirty="0"/>
              <a:t>If you dentist,  click </a:t>
            </a:r>
            <a:r>
              <a:rPr lang="en-US" sz="1400" dirty="0" smtClean="0"/>
              <a:t>tab</a:t>
            </a:r>
            <a:r>
              <a:rPr lang="ru-RU" sz="1400" dirty="0" smtClean="0"/>
              <a:t>.</a:t>
            </a:r>
            <a:endParaRPr lang="ru-RU" sz="1400" dirty="0"/>
          </a:p>
        </p:txBody>
      </p:sp>
      <p:sp>
        <p:nvSpPr>
          <p:cNvPr id="7" name="Выноска со стрелкой влево 6"/>
          <p:cNvSpPr/>
          <p:nvPr/>
        </p:nvSpPr>
        <p:spPr>
          <a:xfrm>
            <a:off x="2889250" y="2019300"/>
            <a:ext cx="2187575" cy="690563"/>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2.</a:t>
            </a:r>
            <a:endParaRPr lang="ru-RU" sz="1400" dirty="0"/>
          </a:p>
          <a:p>
            <a:pPr algn="ctr"/>
            <a:r>
              <a:rPr lang="en-US" sz="1400" dirty="0"/>
              <a:t>Add a short notation</a:t>
            </a:r>
            <a:endParaRPr lang="ru-RU" sz="1400" dirty="0"/>
          </a:p>
        </p:txBody>
      </p:sp>
      <p:sp>
        <p:nvSpPr>
          <p:cNvPr id="8" name="Выноска 2 (без границы) 7"/>
          <p:cNvSpPr/>
          <p:nvPr/>
        </p:nvSpPr>
        <p:spPr>
          <a:xfrm>
            <a:off x="5553073" y="3907631"/>
            <a:ext cx="1419225" cy="883444"/>
          </a:xfrm>
          <a:prstGeom prst="callout2">
            <a:avLst>
              <a:gd name="adj1" fmla="val 18750"/>
              <a:gd name="adj2" fmla="val -8333"/>
              <a:gd name="adj3" fmla="val 18750"/>
              <a:gd name="adj4" fmla="val -16667"/>
              <a:gd name="adj5" fmla="val -115186"/>
              <a:gd name="adj6" fmla="val -19700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4.</a:t>
            </a:r>
          </a:p>
          <a:p>
            <a:pPr algn="ctr"/>
            <a:r>
              <a:rPr lang="en-US" sz="1400" dirty="0"/>
              <a:t>Apply button</a:t>
            </a:r>
            <a:endParaRPr lang="ru-RU" sz="1400" dirty="0"/>
          </a:p>
        </p:txBody>
      </p:sp>
      <p:sp>
        <p:nvSpPr>
          <p:cNvPr id="9" name="Выноска со стрелкой вверх 8"/>
          <p:cNvSpPr/>
          <p:nvPr/>
        </p:nvSpPr>
        <p:spPr>
          <a:xfrm>
            <a:off x="8658225" y="5534025"/>
            <a:ext cx="2540000" cy="981075"/>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500" dirty="0" smtClean="0"/>
              <a:t>5.</a:t>
            </a:r>
          </a:p>
          <a:p>
            <a:pPr algn="ctr"/>
            <a:r>
              <a:rPr lang="en-US" sz="1500" dirty="0"/>
              <a:t>After filled, click save.</a:t>
            </a:r>
            <a:endParaRPr lang="ru-RU" sz="1500" dirty="0" smtClean="0"/>
          </a:p>
        </p:txBody>
      </p:sp>
      <p:sp>
        <p:nvSpPr>
          <p:cNvPr id="10" name="Скругленный прямоугольник 9"/>
          <p:cNvSpPr/>
          <p:nvPr/>
        </p:nvSpPr>
        <p:spPr>
          <a:xfrm>
            <a:off x="4096512" y="82296"/>
            <a:ext cx="4298188" cy="62179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For </a:t>
            </a:r>
            <a:r>
              <a:rPr lang="en-US" sz="2400" dirty="0"/>
              <a:t>dentists, </a:t>
            </a:r>
            <a:r>
              <a:rPr lang="en-US" sz="2400" dirty="0" smtClean="0"/>
              <a:t>Dental  tooth chart.</a:t>
            </a:r>
            <a:endParaRPr lang="en-US" sz="2400" dirty="0"/>
          </a:p>
        </p:txBody>
      </p:sp>
    </p:spTree>
    <p:extLst>
      <p:ext uri="{BB962C8B-B14F-4D97-AF65-F5344CB8AC3E}">
        <p14:creationId xmlns:p14="http://schemas.microsoft.com/office/powerpoint/2010/main" val="1622975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stretch>
            <a:fillRect/>
          </a:stretch>
        </p:blipFill>
        <p:spPr>
          <a:xfrm>
            <a:off x="0" y="1"/>
            <a:ext cx="12192000" cy="6858000"/>
          </a:xfrm>
          <a:prstGeom prst="rect">
            <a:avLst/>
          </a:prstGeom>
        </p:spPr>
      </p:pic>
      <p:sp>
        <p:nvSpPr>
          <p:cNvPr id="8" name="Выноска 1 7"/>
          <p:cNvSpPr/>
          <p:nvPr/>
        </p:nvSpPr>
        <p:spPr>
          <a:xfrm>
            <a:off x="7086600" y="690562"/>
            <a:ext cx="3619500" cy="542925"/>
          </a:xfrm>
          <a:prstGeom prst="borderCallout1">
            <a:avLst>
              <a:gd name="adj1" fmla="val 18750"/>
              <a:gd name="adj2" fmla="val -8333"/>
              <a:gd name="adj3" fmla="val 505482"/>
              <a:gd name="adj4" fmla="val -5635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300" dirty="0" smtClean="0"/>
              <a:t>Изучаем, что на странице.</a:t>
            </a:r>
            <a:endParaRPr lang="ru-RU" sz="2300" dirty="0"/>
          </a:p>
        </p:txBody>
      </p:sp>
      <p:sp>
        <p:nvSpPr>
          <p:cNvPr id="9" name="Выноска со стрелкой влево 8"/>
          <p:cNvSpPr/>
          <p:nvPr/>
        </p:nvSpPr>
        <p:spPr>
          <a:xfrm>
            <a:off x="2085975" y="2047875"/>
            <a:ext cx="3438525" cy="628650"/>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1. Сколько денег на счету у пациента.</a:t>
            </a:r>
            <a:endParaRPr lang="ru-RU" dirty="0"/>
          </a:p>
        </p:txBody>
      </p:sp>
      <p:sp>
        <p:nvSpPr>
          <p:cNvPr id="10" name="Выноска со стрелкой вниз 9"/>
          <p:cNvSpPr/>
          <p:nvPr/>
        </p:nvSpPr>
        <p:spPr>
          <a:xfrm>
            <a:off x="8362950" y="5305425"/>
            <a:ext cx="2162175" cy="838200"/>
          </a:xfrm>
          <a:prstGeom prst="down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2. Можно исправить карточку</a:t>
            </a:r>
            <a:endParaRPr lang="ru-RU" sz="1400" dirty="0"/>
          </a:p>
        </p:txBody>
      </p:sp>
    </p:spTree>
    <p:extLst>
      <p:ext uri="{BB962C8B-B14F-4D97-AF65-F5344CB8AC3E}">
        <p14:creationId xmlns:p14="http://schemas.microsoft.com/office/powerpoint/2010/main" val="891255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stretch>
            <a:fillRect/>
          </a:stretch>
        </p:blipFill>
        <p:spPr>
          <a:xfrm>
            <a:off x="0" y="-9525"/>
            <a:ext cx="12192000" cy="6867525"/>
          </a:xfrm>
          <a:prstGeom prst="rect">
            <a:avLst/>
          </a:prstGeom>
        </p:spPr>
      </p:pic>
      <p:sp>
        <p:nvSpPr>
          <p:cNvPr id="6" name="Выноска 1 5"/>
          <p:cNvSpPr/>
          <p:nvPr/>
        </p:nvSpPr>
        <p:spPr>
          <a:xfrm>
            <a:off x="7658100" y="881062"/>
            <a:ext cx="3619500" cy="542925"/>
          </a:xfrm>
          <a:prstGeom prst="borderCallout1">
            <a:avLst>
              <a:gd name="adj1" fmla="val 18750"/>
              <a:gd name="adj2" fmla="val -8333"/>
              <a:gd name="adj3" fmla="val 523026"/>
              <a:gd name="adj4" fmla="val -48982"/>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t>Check information.</a:t>
            </a:r>
            <a:endParaRPr lang="ru-RU" sz="2300" dirty="0"/>
          </a:p>
        </p:txBody>
      </p:sp>
      <p:sp>
        <p:nvSpPr>
          <p:cNvPr id="7" name="Выноска со стрелкой влево 6"/>
          <p:cNvSpPr/>
          <p:nvPr/>
        </p:nvSpPr>
        <p:spPr>
          <a:xfrm>
            <a:off x="2657475" y="2238375"/>
            <a:ext cx="3438525" cy="628650"/>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1</a:t>
            </a:r>
            <a:r>
              <a:rPr lang="en-US" dirty="0" smtClean="0"/>
              <a:t>. Patient Balance</a:t>
            </a:r>
            <a:endParaRPr lang="ru-RU" dirty="0"/>
          </a:p>
        </p:txBody>
      </p:sp>
      <p:sp>
        <p:nvSpPr>
          <p:cNvPr id="8" name="Выноска со стрелкой вниз 7"/>
          <p:cNvSpPr/>
          <p:nvPr/>
        </p:nvSpPr>
        <p:spPr>
          <a:xfrm>
            <a:off x="8410575" y="5686425"/>
            <a:ext cx="2162175" cy="838200"/>
          </a:xfrm>
          <a:prstGeom prst="down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2. </a:t>
            </a:r>
            <a:endParaRPr lang="en-US" sz="1400" dirty="0" smtClean="0"/>
          </a:p>
          <a:p>
            <a:pPr algn="ctr"/>
            <a:r>
              <a:rPr lang="en-US" sz="1400" dirty="0"/>
              <a:t>E</a:t>
            </a:r>
            <a:r>
              <a:rPr lang="en-US" sz="1400" dirty="0" smtClean="0"/>
              <a:t>dit </a:t>
            </a:r>
            <a:r>
              <a:rPr lang="en-US" sz="1400" dirty="0"/>
              <a:t>information</a:t>
            </a:r>
            <a:endParaRPr lang="ru-RU" sz="1400" dirty="0"/>
          </a:p>
        </p:txBody>
      </p:sp>
    </p:spTree>
    <p:extLst>
      <p:ext uri="{BB962C8B-B14F-4D97-AF65-F5344CB8AC3E}">
        <p14:creationId xmlns:p14="http://schemas.microsoft.com/office/powerpoint/2010/main" val="3776765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1"/>
            <a:ext cx="12245218" cy="6858001"/>
          </a:xfrm>
          <a:prstGeom prst="rect">
            <a:avLst/>
          </a:prstGeom>
        </p:spPr>
      </p:pic>
      <p:sp>
        <p:nvSpPr>
          <p:cNvPr id="5" name="Овальная выноска 4"/>
          <p:cNvSpPr/>
          <p:nvPr/>
        </p:nvSpPr>
        <p:spPr>
          <a:xfrm>
            <a:off x="6696075" y="1457324"/>
            <a:ext cx="4133850" cy="1847850"/>
          </a:xfrm>
          <a:prstGeom prst="wedgeEllipse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1. Можно отредактировать схему зубов</a:t>
            </a:r>
            <a:endParaRPr lang="ru-RU" dirty="0"/>
          </a:p>
        </p:txBody>
      </p:sp>
      <p:sp>
        <p:nvSpPr>
          <p:cNvPr id="6" name="Выноска со стрелкой вверх 5"/>
          <p:cNvSpPr/>
          <p:nvPr/>
        </p:nvSpPr>
        <p:spPr>
          <a:xfrm>
            <a:off x="8467725" y="4600575"/>
            <a:ext cx="2000250" cy="685800"/>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2. Нажимаем</a:t>
            </a:r>
            <a:endParaRPr lang="ru-RU" dirty="0"/>
          </a:p>
        </p:txBody>
      </p:sp>
      <p:sp>
        <p:nvSpPr>
          <p:cNvPr id="7" name="Выноска со стрелкой вверх 6"/>
          <p:cNvSpPr/>
          <p:nvPr/>
        </p:nvSpPr>
        <p:spPr>
          <a:xfrm>
            <a:off x="3190875" y="1228725"/>
            <a:ext cx="2219325" cy="771525"/>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1</a:t>
            </a:r>
            <a:r>
              <a:rPr lang="ru-RU" dirty="0" smtClean="0"/>
              <a:t>. Нажимаем.</a:t>
            </a:r>
            <a:endParaRPr lang="ru-RU" dirty="0"/>
          </a:p>
        </p:txBody>
      </p:sp>
    </p:spTree>
    <p:extLst>
      <p:ext uri="{BB962C8B-B14F-4D97-AF65-F5344CB8AC3E}">
        <p14:creationId xmlns:p14="http://schemas.microsoft.com/office/powerpoint/2010/main" val="440420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1" y="1"/>
            <a:ext cx="12192000" cy="6858000"/>
          </a:xfrm>
          <a:prstGeom prst="rect">
            <a:avLst/>
          </a:prstGeom>
        </p:spPr>
      </p:pic>
      <p:sp>
        <p:nvSpPr>
          <p:cNvPr id="5" name="Овальная выноска 4"/>
          <p:cNvSpPr/>
          <p:nvPr/>
        </p:nvSpPr>
        <p:spPr>
          <a:xfrm>
            <a:off x="1756229" y="130627"/>
            <a:ext cx="7373258" cy="1306287"/>
          </a:xfrm>
          <a:prstGeom prst="wedgeEllipseCallout">
            <a:avLst/>
          </a:prstGeom>
          <a:solidFill>
            <a:schemeClr val="accent6">
              <a:alpha val="9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Read all information on page.</a:t>
            </a:r>
            <a:endParaRPr lang="ru-RU" sz="3000" dirty="0"/>
          </a:p>
        </p:txBody>
      </p:sp>
    </p:spTree>
    <p:extLst>
      <p:ext uri="{BB962C8B-B14F-4D97-AF65-F5344CB8AC3E}">
        <p14:creationId xmlns:p14="http://schemas.microsoft.com/office/powerpoint/2010/main" val="824221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1"/>
            <a:ext cx="12192000" cy="6858000"/>
          </a:xfrm>
          <a:prstGeom prst="rect">
            <a:avLst/>
          </a:prstGeom>
        </p:spPr>
      </p:pic>
      <p:sp>
        <p:nvSpPr>
          <p:cNvPr id="5" name="Овальная выноска 4"/>
          <p:cNvSpPr/>
          <p:nvPr/>
        </p:nvSpPr>
        <p:spPr>
          <a:xfrm>
            <a:off x="6229350" y="1466849"/>
            <a:ext cx="4133850" cy="1847850"/>
          </a:xfrm>
          <a:prstGeom prst="wedgeEllipse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1. </a:t>
            </a:r>
            <a:r>
              <a:rPr lang="en-US" dirty="0" smtClean="0"/>
              <a:t>Edit dental </a:t>
            </a:r>
            <a:r>
              <a:rPr lang="en-US" dirty="0"/>
              <a:t>scheme</a:t>
            </a:r>
            <a:endParaRPr lang="ru-RU" dirty="0"/>
          </a:p>
        </p:txBody>
      </p:sp>
      <p:sp>
        <p:nvSpPr>
          <p:cNvPr id="6" name="Выноска со стрелкой вверх 5"/>
          <p:cNvSpPr/>
          <p:nvPr/>
        </p:nvSpPr>
        <p:spPr>
          <a:xfrm>
            <a:off x="8582025" y="4505325"/>
            <a:ext cx="2000250" cy="685800"/>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2. </a:t>
            </a:r>
            <a:r>
              <a:rPr lang="en-US" dirty="0" smtClean="0"/>
              <a:t>Click</a:t>
            </a:r>
            <a:endParaRPr lang="ru-RU" dirty="0"/>
          </a:p>
        </p:txBody>
      </p:sp>
      <p:sp>
        <p:nvSpPr>
          <p:cNvPr id="7" name="Выноска со стрелкой вверх 6"/>
          <p:cNvSpPr/>
          <p:nvPr/>
        </p:nvSpPr>
        <p:spPr>
          <a:xfrm>
            <a:off x="2724150" y="1238250"/>
            <a:ext cx="2219325" cy="771525"/>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1</a:t>
            </a:r>
            <a:r>
              <a:rPr lang="ru-RU" dirty="0" smtClean="0"/>
              <a:t>. </a:t>
            </a:r>
            <a:r>
              <a:rPr lang="en-US" dirty="0" smtClean="0"/>
              <a:t>Click</a:t>
            </a:r>
            <a:r>
              <a:rPr lang="ru-RU" dirty="0" smtClean="0"/>
              <a:t>.</a:t>
            </a:r>
            <a:endParaRPr lang="ru-RU" dirty="0"/>
          </a:p>
        </p:txBody>
      </p:sp>
    </p:spTree>
    <p:extLst>
      <p:ext uri="{BB962C8B-B14F-4D97-AF65-F5344CB8AC3E}">
        <p14:creationId xmlns:p14="http://schemas.microsoft.com/office/powerpoint/2010/main" val="3954255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12192000" cy="6858000"/>
          </a:xfrm>
          <a:prstGeom prst="rect">
            <a:avLst/>
          </a:prstGeom>
        </p:spPr>
      </p:pic>
      <p:sp>
        <p:nvSpPr>
          <p:cNvPr id="5" name="Овальная выноска 4"/>
          <p:cNvSpPr/>
          <p:nvPr/>
        </p:nvSpPr>
        <p:spPr>
          <a:xfrm>
            <a:off x="6601969" y="1119378"/>
            <a:ext cx="4074414" cy="1623822"/>
          </a:xfrm>
          <a:prstGeom prst="wedgeEllipse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1. Можно загрузить файлы: документы, анализы, файлы, рентгены.</a:t>
            </a:r>
            <a:endParaRPr lang="ru-RU" dirty="0"/>
          </a:p>
        </p:txBody>
      </p:sp>
      <p:sp>
        <p:nvSpPr>
          <p:cNvPr id="6" name="Выноска со стрелкой вверх 5"/>
          <p:cNvSpPr/>
          <p:nvPr/>
        </p:nvSpPr>
        <p:spPr>
          <a:xfrm>
            <a:off x="1724025" y="3267075"/>
            <a:ext cx="2000250" cy="685800"/>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2. Нажимаем</a:t>
            </a:r>
            <a:endParaRPr lang="ru-RU" dirty="0"/>
          </a:p>
        </p:txBody>
      </p:sp>
    </p:spTree>
    <p:extLst>
      <p:ext uri="{BB962C8B-B14F-4D97-AF65-F5344CB8AC3E}">
        <p14:creationId xmlns:p14="http://schemas.microsoft.com/office/powerpoint/2010/main" val="37773046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2"/>
          <a:stretch>
            <a:fillRect/>
          </a:stretch>
        </p:blipFill>
        <p:spPr>
          <a:xfrm>
            <a:off x="0" y="0"/>
            <a:ext cx="12192000" cy="6858000"/>
          </a:xfrm>
          <a:prstGeom prst="rect">
            <a:avLst/>
          </a:prstGeom>
        </p:spPr>
      </p:pic>
      <p:sp>
        <p:nvSpPr>
          <p:cNvPr id="7" name="Овальная выноска 6"/>
          <p:cNvSpPr/>
          <p:nvPr/>
        </p:nvSpPr>
        <p:spPr>
          <a:xfrm>
            <a:off x="7115175" y="733425"/>
            <a:ext cx="3609975" cy="1200150"/>
          </a:xfrm>
          <a:prstGeom prst="wedgeEllipse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1. </a:t>
            </a:r>
            <a:r>
              <a:rPr lang="en-US" dirty="0"/>
              <a:t>You can </a:t>
            </a:r>
            <a:r>
              <a:rPr lang="en-US" dirty="0" smtClean="0"/>
              <a:t>upload the </a:t>
            </a:r>
            <a:r>
              <a:rPr lang="en-US" dirty="0"/>
              <a:t>files: documents, files, X-rays.</a:t>
            </a:r>
            <a:endParaRPr lang="ru-RU" dirty="0"/>
          </a:p>
        </p:txBody>
      </p:sp>
      <p:sp>
        <p:nvSpPr>
          <p:cNvPr id="8" name="Выноска со стрелкой вверх 7"/>
          <p:cNvSpPr/>
          <p:nvPr/>
        </p:nvSpPr>
        <p:spPr>
          <a:xfrm>
            <a:off x="1571625" y="3124200"/>
            <a:ext cx="2000250" cy="685800"/>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2. </a:t>
            </a:r>
            <a:r>
              <a:rPr lang="en-US" dirty="0" smtClean="0"/>
              <a:t>Click</a:t>
            </a:r>
            <a:endParaRPr lang="ru-RU" dirty="0"/>
          </a:p>
        </p:txBody>
      </p:sp>
      <p:sp>
        <p:nvSpPr>
          <p:cNvPr id="9" name="Выноска со стрелкой вверх 8"/>
          <p:cNvSpPr/>
          <p:nvPr/>
        </p:nvSpPr>
        <p:spPr>
          <a:xfrm>
            <a:off x="4800600" y="1181100"/>
            <a:ext cx="2000250" cy="752476"/>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3</a:t>
            </a:r>
            <a:r>
              <a:rPr lang="ru-RU" dirty="0" smtClean="0"/>
              <a:t>. </a:t>
            </a:r>
            <a:r>
              <a:rPr lang="en-US" dirty="0" smtClean="0"/>
              <a:t>Go to the next page</a:t>
            </a:r>
            <a:r>
              <a:rPr lang="ru-RU" dirty="0" smtClean="0"/>
              <a:t>.</a:t>
            </a:r>
            <a:endParaRPr lang="ru-RU" dirty="0"/>
          </a:p>
        </p:txBody>
      </p:sp>
    </p:spTree>
    <p:extLst>
      <p:ext uri="{BB962C8B-B14F-4D97-AF65-F5344CB8AC3E}">
        <p14:creationId xmlns:p14="http://schemas.microsoft.com/office/powerpoint/2010/main" val="3209534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12192000" cy="6858000"/>
          </a:xfrm>
          <a:prstGeom prst="rect">
            <a:avLst/>
          </a:prstGeom>
        </p:spPr>
      </p:pic>
      <p:sp>
        <p:nvSpPr>
          <p:cNvPr id="5" name="Овальная выноска 4"/>
          <p:cNvSpPr/>
          <p:nvPr/>
        </p:nvSpPr>
        <p:spPr>
          <a:xfrm>
            <a:off x="3429000" y="3076574"/>
            <a:ext cx="4818888" cy="1550289"/>
          </a:xfrm>
          <a:prstGeom prst="wedgeEllipse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2. Мы можем удалить карточку пациента. Но вы подумайте, может и не стоит удалять.</a:t>
            </a:r>
            <a:endParaRPr lang="ru-RU" dirty="0"/>
          </a:p>
        </p:txBody>
      </p:sp>
      <p:sp>
        <p:nvSpPr>
          <p:cNvPr id="6" name="Выноска со стрелкой вверх 5"/>
          <p:cNvSpPr/>
          <p:nvPr/>
        </p:nvSpPr>
        <p:spPr>
          <a:xfrm>
            <a:off x="1428750" y="1638300"/>
            <a:ext cx="2000250" cy="685800"/>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1</a:t>
            </a:r>
            <a:r>
              <a:rPr lang="ru-RU" dirty="0" smtClean="0"/>
              <a:t>. Нажимаем</a:t>
            </a:r>
            <a:endParaRPr lang="ru-RU" dirty="0"/>
          </a:p>
        </p:txBody>
      </p:sp>
    </p:spTree>
    <p:extLst>
      <p:ext uri="{BB962C8B-B14F-4D97-AF65-F5344CB8AC3E}">
        <p14:creationId xmlns:p14="http://schemas.microsoft.com/office/powerpoint/2010/main" val="2259022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1"/>
            <a:ext cx="12192000" cy="6857999"/>
          </a:xfrm>
          <a:prstGeom prst="rect">
            <a:avLst/>
          </a:prstGeom>
        </p:spPr>
      </p:pic>
      <p:sp>
        <p:nvSpPr>
          <p:cNvPr id="5" name="Овальная выноска 4"/>
          <p:cNvSpPr/>
          <p:nvPr/>
        </p:nvSpPr>
        <p:spPr>
          <a:xfrm>
            <a:off x="4648200" y="2505075"/>
            <a:ext cx="4457700" cy="1104900"/>
          </a:xfrm>
          <a:prstGeom prst="wedgeEllipse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2. </a:t>
            </a:r>
            <a:r>
              <a:rPr lang="en-US" dirty="0" smtClean="0"/>
              <a:t>If need delete </a:t>
            </a:r>
            <a:r>
              <a:rPr lang="en-US" dirty="0"/>
              <a:t>patient card.</a:t>
            </a:r>
            <a:endParaRPr lang="ru-RU" dirty="0"/>
          </a:p>
        </p:txBody>
      </p:sp>
      <p:sp>
        <p:nvSpPr>
          <p:cNvPr id="6" name="Выноска со стрелкой вверх 5"/>
          <p:cNvSpPr/>
          <p:nvPr/>
        </p:nvSpPr>
        <p:spPr>
          <a:xfrm>
            <a:off x="1695449" y="1533525"/>
            <a:ext cx="1590675" cy="685800"/>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1</a:t>
            </a:r>
            <a:r>
              <a:rPr lang="ru-RU" dirty="0" smtClean="0"/>
              <a:t>. </a:t>
            </a:r>
            <a:r>
              <a:rPr lang="en-US" dirty="0" smtClean="0"/>
              <a:t>Click</a:t>
            </a:r>
            <a:endParaRPr lang="ru-RU" dirty="0"/>
          </a:p>
        </p:txBody>
      </p:sp>
    </p:spTree>
    <p:extLst>
      <p:ext uri="{BB962C8B-B14F-4D97-AF65-F5344CB8AC3E}">
        <p14:creationId xmlns:p14="http://schemas.microsoft.com/office/powerpoint/2010/main" val="35875167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12192000" cy="6858000"/>
          </a:xfrm>
          <a:prstGeom prst="rect">
            <a:avLst/>
          </a:prstGeom>
        </p:spPr>
      </p:pic>
      <p:sp>
        <p:nvSpPr>
          <p:cNvPr id="5" name="Овальная выноска 4"/>
          <p:cNvSpPr/>
          <p:nvPr/>
        </p:nvSpPr>
        <p:spPr>
          <a:xfrm>
            <a:off x="4171950" y="257174"/>
            <a:ext cx="4457700" cy="1397889"/>
          </a:xfrm>
          <a:prstGeom prst="wedgeEllipseCallout">
            <a:avLst/>
          </a:prstGeom>
          <a:solidFill>
            <a:schemeClr val="accent6">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Возвращаемся в начало</a:t>
            </a:r>
            <a:r>
              <a:rPr lang="ru-RU" dirty="0"/>
              <a:t> </a:t>
            </a:r>
            <a:r>
              <a:rPr lang="ru-RU" dirty="0" smtClean="0"/>
              <a:t>и смотрим, что получилось, </a:t>
            </a:r>
            <a:r>
              <a:rPr lang="ru-RU" u="sng" dirty="0" smtClean="0"/>
              <a:t>внимательно смотрим</a:t>
            </a:r>
            <a:r>
              <a:rPr lang="ru-RU" dirty="0" smtClean="0"/>
              <a:t>.</a:t>
            </a:r>
          </a:p>
        </p:txBody>
      </p:sp>
    </p:spTree>
    <p:extLst>
      <p:ext uri="{BB962C8B-B14F-4D97-AF65-F5344CB8AC3E}">
        <p14:creationId xmlns:p14="http://schemas.microsoft.com/office/powerpoint/2010/main" val="1251974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12192000" cy="6858000"/>
          </a:xfrm>
          <a:prstGeom prst="rect">
            <a:avLst/>
          </a:prstGeom>
        </p:spPr>
      </p:pic>
      <p:sp>
        <p:nvSpPr>
          <p:cNvPr id="5" name="Овальная выноска 4"/>
          <p:cNvSpPr/>
          <p:nvPr/>
        </p:nvSpPr>
        <p:spPr>
          <a:xfrm>
            <a:off x="4171950" y="257175"/>
            <a:ext cx="4457700" cy="742950"/>
          </a:xfrm>
          <a:prstGeom prst="wedgeEllipseCallout">
            <a:avLst/>
          </a:prstGeom>
          <a:solidFill>
            <a:schemeClr val="accent6">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Return to start and review the info</a:t>
            </a:r>
            <a:r>
              <a:rPr lang="ru-RU" dirty="0" smtClean="0"/>
              <a:t>.</a:t>
            </a:r>
            <a:endParaRPr lang="ru-RU" dirty="0"/>
          </a:p>
        </p:txBody>
      </p:sp>
    </p:spTree>
    <p:extLst>
      <p:ext uri="{BB962C8B-B14F-4D97-AF65-F5344CB8AC3E}">
        <p14:creationId xmlns:p14="http://schemas.microsoft.com/office/powerpoint/2010/main" val="2942162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0" y="0"/>
            <a:ext cx="12191998" cy="6858000"/>
          </a:xfrm>
          <a:prstGeom prst="rect">
            <a:avLst/>
          </a:prstGeom>
        </p:spPr>
      </p:pic>
      <p:sp>
        <p:nvSpPr>
          <p:cNvPr id="5" name="Выноска со стрелкой влево 4"/>
          <p:cNvSpPr/>
          <p:nvPr/>
        </p:nvSpPr>
        <p:spPr>
          <a:xfrm>
            <a:off x="1363599" y="1088231"/>
            <a:ext cx="3438525" cy="628650"/>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Нажимаем.</a:t>
            </a:r>
            <a:endParaRPr lang="ru-RU" dirty="0"/>
          </a:p>
        </p:txBody>
      </p:sp>
      <p:sp>
        <p:nvSpPr>
          <p:cNvPr id="6" name="Овальная выноска 5"/>
          <p:cNvSpPr/>
          <p:nvPr/>
        </p:nvSpPr>
        <p:spPr>
          <a:xfrm>
            <a:off x="4638294" y="4667"/>
            <a:ext cx="6215634" cy="854869"/>
          </a:xfrm>
          <a:prstGeom prst="wedgeEllipseCallout">
            <a:avLst/>
          </a:prstGeom>
          <a:solidFill>
            <a:schemeClr val="accent6">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Переходим на начало, в расписание.</a:t>
            </a:r>
          </a:p>
        </p:txBody>
      </p:sp>
    </p:spTree>
    <p:extLst>
      <p:ext uri="{BB962C8B-B14F-4D97-AF65-F5344CB8AC3E}">
        <p14:creationId xmlns:p14="http://schemas.microsoft.com/office/powerpoint/2010/main" val="23594146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1" y="0"/>
            <a:ext cx="12191999" cy="6858000"/>
          </a:xfrm>
          <a:prstGeom prst="rect">
            <a:avLst/>
          </a:prstGeom>
        </p:spPr>
      </p:pic>
      <p:sp>
        <p:nvSpPr>
          <p:cNvPr id="5" name="Выноска со стрелкой влево 4"/>
          <p:cNvSpPr/>
          <p:nvPr/>
        </p:nvSpPr>
        <p:spPr>
          <a:xfrm>
            <a:off x="1171575" y="1144588"/>
            <a:ext cx="3438525" cy="628650"/>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Click</a:t>
            </a:r>
            <a:r>
              <a:rPr lang="ru-RU" dirty="0" smtClean="0"/>
              <a:t>.</a:t>
            </a:r>
            <a:endParaRPr lang="ru-RU" dirty="0"/>
          </a:p>
        </p:txBody>
      </p:sp>
      <p:sp>
        <p:nvSpPr>
          <p:cNvPr id="6" name="Овальная выноска 5"/>
          <p:cNvSpPr/>
          <p:nvPr/>
        </p:nvSpPr>
        <p:spPr>
          <a:xfrm>
            <a:off x="4638294" y="4667"/>
            <a:ext cx="6215634" cy="854869"/>
          </a:xfrm>
          <a:prstGeom prst="wedgeEllipseCallout">
            <a:avLst/>
          </a:prstGeom>
          <a:solidFill>
            <a:schemeClr val="accent6">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 to start.</a:t>
            </a:r>
            <a:endParaRPr lang="ru-RU" dirty="0" smtClean="0"/>
          </a:p>
        </p:txBody>
      </p:sp>
    </p:spTree>
    <p:extLst>
      <p:ext uri="{BB962C8B-B14F-4D97-AF65-F5344CB8AC3E}">
        <p14:creationId xmlns:p14="http://schemas.microsoft.com/office/powerpoint/2010/main" val="2051163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6" name="Рисунок 5"/>
          <p:cNvPicPr>
            <a:picLocks noChangeAspect="1"/>
          </p:cNvPicPr>
          <p:nvPr/>
        </p:nvPicPr>
        <p:blipFill>
          <a:blip r:embed="rId2"/>
          <a:stretch>
            <a:fillRect/>
          </a:stretch>
        </p:blipFill>
        <p:spPr>
          <a:xfrm>
            <a:off x="0" y="0"/>
            <a:ext cx="12192000" cy="6804914"/>
          </a:xfrm>
          <a:prstGeom prst="rect">
            <a:avLst/>
          </a:prstGeom>
        </p:spPr>
      </p:pic>
      <p:sp>
        <p:nvSpPr>
          <p:cNvPr id="7" name="Выноска со стрелкой вверх 6"/>
          <p:cNvSpPr/>
          <p:nvPr/>
        </p:nvSpPr>
        <p:spPr>
          <a:xfrm>
            <a:off x="3906009" y="4640262"/>
            <a:ext cx="2200275" cy="1230186"/>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500" dirty="0" smtClean="0"/>
              <a:t>3.</a:t>
            </a:r>
          </a:p>
          <a:p>
            <a:pPr algn="ctr"/>
            <a:r>
              <a:rPr lang="ru-RU" sz="1500" dirty="0" smtClean="0"/>
              <a:t>Можем сразу создать карточку пациента.</a:t>
            </a:r>
          </a:p>
        </p:txBody>
      </p:sp>
      <p:sp>
        <p:nvSpPr>
          <p:cNvPr id="8" name="Выноска со стрелкой влево 7"/>
          <p:cNvSpPr/>
          <p:nvPr/>
        </p:nvSpPr>
        <p:spPr>
          <a:xfrm flipH="1">
            <a:off x="365760" y="4407027"/>
            <a:ext cx="2565272" cy="730123"/>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1.</a:t>
            </a:r>
          </a:p>
          <a:p>
            <a:pPr algn="ctr"/>
            <a:r>
              <a:rPr lang="ru-RU" sz="1400" dirty="0" smtClean="0"/>
              <a:t>Создаем событие в расписании.</a:t>
            </a:r>
            <a:endParaRPr lang="ru-RU" sz="1400" dirty="0"/>
          </a:p>
        </p:txBody>
      </p:sp>
      <p:sp>
        <p:nvSpPr>
          <p:cNvPr id="9" name="Выноска 2 (без границы) 8"/>
          <p:cNvSpPr/>
          <p:nvPr/>
        </p:nvSpPr>
        <p:spPr>
          <a:xfrm>
            <a:off x="5386387" y="2255425"/>
            <a:ext cx="1419225" cy="883444"/>
          </a:xfrm>
          <a:prstGeom prst="callout2">
            <a:avLst>
              <a:gd name="adj1" fmla="val 18750"/>
              <a:gd name="adj2" fmla="val -8333"/>
              <a:gd name="adj3" fmla="val 18750"/>
              <a:gd name="adj4" fmla="val -16667"/>
              <a:gd name="adj5" fmla="val -2366"/>
              <a:gd name="adj6" fmla="val -52036"/>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2</a:t>
            </a:r>
            <a:r>
              <a:rPr lang="ru-RU" sz="1400" dirty="0" smtClean="0"/>
              <a:t>.</a:t>
            </a:r>
          </a:p>
          <a:p>
            <a:pPr algn="ctr"/>
            <a:r>
              <a:rPr lang="ru-RU" sz="1400" dirty="0" smtClean="0"/>
              <a:t>Пишем данные.</a:t>
            </a:r>
          </a:p>
        </p:txBody>
      </p:sp>
    </p:spTree>
    <p:extLst>
      <p:ext uri="{BB962C8B-B14F-4D97-AF65-F5344CB8AC3E}">
        <p14:creationId xmlns:p14="http://schemas.microsoft.com/office/powerpoint/2010/main" val="222720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1"/>
            <a:ext cx="12192000" cy="7079226"/>
          </a:xfrm>
          <a:prstGeom prst="rect">
            <a:avLst/>
          </a:prstGeom>
        </p:spPr>
      </p:pic>
      <p:sp>
        <p:nvSpPr>
          <p:cNvPr id="2" name="Выноска со стрелкой вниз 1"/>
          <p:cNvSpPr/>
          <p:nvPr/>
        </p:nvSpPr>
        <p:spPr>
          <a:xfrm>
            <a:off x="1925899" y="4252192"/>
            <a:ext cx="3773716" cy="1175657"/>
          </a:xfrm>
          <a:prstGeom prst="downArrowCallout">
            <a:avLst/>
          </a:prstGeom>
          <a:solidFill>
            <a:schemeClr val="accent6">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dirty="0" smtClean="0"/>
              <a:t>НАЖАТЬ</a:t>
            </a:r>
            <a:endParaRPr lang="ru-RU" sz="2000" dirty="0"/>
          </a:p>
        </p:txBody>
      </p:sp>
      <p:sp>
        <p:nvSpPr>
          <p:cNvPr id="3" name="Скругленный прямоугольник 2"/>
          <p:cNvSpPr/>
          <p:nvPr/>
        </p:nvSpPr>
        <p:spPr>
          <a:xfrm>
            <a:off x="3630168" y="429767"/>
            <a:ext cx="7808976" cy="3346705"/>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500" dirty="0" smtClean="0"/>
              <a:t>Вы можете с бесплатной программой с</a:t>
            </a:r>
            <a:r>
              <a:rPr lang="ru-RU" sz="1600" dirty="0" smtClean="0"/>
              <a:t>охранять: </a:t>
            </a:r>
            <a:r>
              <a:rPr lang="ru-RU" sz="1600" dirty="0"/>
              <a:t>контакты (Ф.И.О., тел.), медицинские карточки, истории болезней, рентгены, снимки, назначения. Ваша личная база пациентов останется с вами даже после смены работы. Работая на нескольких работах одновременно, Вы сохраняете всю информацию в одно место</a:t>
            </a:r>
            <a:r>
              <a:rPr lang="ru-RU" sz="1600" dirty="0" smtClean="0"/>
              <a:t>.</a:t>
            </a:r>
            <a:r>
              <a:rPr lang="ru-RU" sz="1500" dirty="0" smtClean="0"/>
              <a:t> Мы специально под вас адаптировали программу, чтобы Вам как можно удобней было с ней работать. Мы специально добавили все, что Вам надо: ваше расписание, карточки пациентов, всю историю болезни, возможность загрузки договоров, рентгенов, анализов, еще мы дарим Вам бесплатный офис-сайт в интернете, в нем Вы укажите всю информацию о </a:t>
            </a:r>
            <a:r>
              <a:rPr lang="ru-RU" sz="1500" dirty="0"/>
              <a:t>В</a:t>
            </a:r>
            <a:r>
              <a:rPr lang="ru-RU" sz="1500" dirty="0" smtClean="0"/>
              <a:t>ас и о Ваших услугах. Мы подобрали специальную Вам знакомую терминологию. Теперь,  преступим к освоению программы. Если, что не понятно пишем нам, но прежде полностью смотрим инструкцию, постараюсь вам внятно и подробно все изложить.</a:t>
            </a:r>
            <a:endParaRPr lang="ru-RU" sz="1500" dirty="0"/>
          </a:p>
        </p:txBody>
      </p:sp>
    </p:spTree>
    <p:extLst>
      <p:ext uri="{BB962C8B-B14F-4D97-AF65-F5344CB8AC3E}">
        <p14:creationId xmlns:p14="http://schemas.microsoft.com/office/powerpoint/2010/main" val="2834940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0" y="0"/>
            <a:ext cx="12192000" cy="6858000"/>
          </a:xfrm>
          <a:prstGeom prst="rect">
            <a:avLst/>
          </a:prstGeom>
        </p:spPr>
      </p:pic>
      <p:sp>
        <p:nvSpPr>
          <p:cNvPr id="5" name="Выноска со стрелкой вверх 4"/>
          <p:cNvSpPr/>
          <p:nvPr/>
        </p:nvSpPr>
        <p:spPr>
          <a:xfrm>
            <a:off x="3296792" y="4772088"/>
            <a:ext cx="2200275" cy="1230186"/>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500" dirty="0" smtClean="0"/>
              <a:t>3.</a:t>
            </a:r>
          </a:p>
          <a:p>
            <a:pPr algn="ctr"/>
            <a:r>
              <a:rPr lang="en-US" sz="1500" dirty="0"/>
              <a:t>We </a:t>
            </a:r>
            <a:r>
              <a:rPr lang="en-US" sz="1500" dirty="0" smtClean="0"/>
              <a:t>can</a:t>
            </a:r>
            <a:r>
              <a:rPr lang="ru-RU" sz="1500" dirty="0" smtClean="0"/>
              <a:t> </a:t>
            </a:r>
            <a:r>
              <a:rPr lang="en-US" sz="1500" dirty="0" smtClean="0"/>
              <a:t>create </a:t>
            </a:r>
            <a:r>
              <a:rPr lang="en-US" sz="1500" dirty="0"/>
              <a:t>a patient card.</a:t>
            </a:r>
            <a:endParaRPr lang="ru-RU" sz="1500" dirty="0" smtClean="0"/>
          </a:p>
        </p:txBody>
      </p:sp>
      <p:sp>
        <p:nvSpPr>
          <p:cNvPr id="6" name="Выноска со стрелкой влево 5"/>
          <p:cNvSpPr/>
          <p:nvPr/>
        </p:nvSpPr>
        <p:spPr>
          <a:xfrm flipH="1">
            <a:off x="365760" y="4407027"/>
            <a:ext cx="2565272" cy="730123"/>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1.</a:t>
            </a:r>
          </a:p>
          <a:p>
            <a:pPr algn="ctr"/>
            <a:r>
              <a:rPr lang="en-US" sz="1400" dirty="0"/>
              <a:t>Create </a:t>
            </a:r>
            <a:r>
              <a:rPr lang="ru-RU" sz="1400" dirty="0" smtClean="0"/>
              <a:t> </a:t>
            </a:r>
            <a:r>
              <a:rPr lang="en-US" sz="1400" dirty="0" smtClean="0"/>
              <a:t>event </a:t>
            </a:r>
            <a:r>
              <a:rPr lang="en-US" sz="1400" dirty="0"/>
              <a:t>in the schedule.</a:t>
            </a:r>
            <a:endParaRPr lang="ru-RU" sz="1400" dirty="0"/>
          </a:p>
        </p:txBody>
      </p:sp>
      <p:sp>
        <p:nvSpPr>
          <p:cNvPr id="7" name="Выноска 2 (без границы) 6"/>
          <p:cNvSpPr/>
          <p:nvPr/>
        </p:nvSpPr>
        <p:spPr>
          <a:xfrm>
            <a:off x="5386387" y="2255425"/>
            <a:ext cx="1419225" cy="883444"/>
          </a:xfrm>
          <a:prstGeom prst="callout2">
            <a:avLst>
              <a:gd name="adj1" fmla="val 18750"/>
              <a:gd name="adj2" fmla="val -8333"/>
              <a:gd name="adj3" fmla="val 18750"/>
              <a:gd name="adj4" fmla="val -16667"/>
              <a:gd name="adj5" fmla="val -2366"/>
              <a:gd name="adj6" fmla="val -52036"/>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2</a:t>
            </a:r>
            <a:r>
              <a:rPr lang="ru-RU" sz="1400" dirty="0" smtClean="0"/>
              <a:t>.</a:t>
            </a:r>
          </a:p>
          <a:p>
            <a:pPr algn="ctr"/>
            <a:r>
              <a:rPr lang="en-US" sz="1400" dirty="0" smtClean="0"/>
              <a:t>Writ </a:t>
            </a:r>
            <a:r>
              <a:rPr lang="en-US" sz="1400" dirty="0"/>
              <a:t>data.</a:t>
            </a:r>
            <a:endParaRPr lang="ru-RU" sz="1400" dirty="0" smtClean="0"/>
          </a:p>
        </p:txBody>
      </p:sp>
    </p:spTree>
    <p:extLst>
      <p:ext uri="{BB962C8B-B14F-4D97-AF65-F5344CB8AC3E}">
        <p14:creationId xmlns:p14="http://schemas.microsoft.com/office/powerpoint/2010/main" val="35072520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rmAutofit/>
          </a:bodyPr>
          <a:lstStyle/>
          <a:p>
            <a:pPr marL="0" indent="0">
              <a:buNone/>
            </a:pPr>
            <a:r>
              <a:rPr lang="ru-RU" sz="9600" dirty="0" smtClean="0"/>
              <a:t>История болезни.</a:t>
            </a:r>
            <a:endParaRPr lang="ru-RU" sz="9600" dirty="0"/>
          </a:p>
        </p:txBody>
      </p:sp>
    </p:spTree>
    <p:extLst>
      <p:ext uri="{BB962C8B-B14F-4D97-AF65-F5344CB8AC3E}">
        <p14:creationId xmlns:p14="http://schemas.microsoft.com/office/powerpoint/2010/main" val="973077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rmAutofit/>
          </a:bodyPr>
          <a:lstStyle/>
          <a:p>
            <a:pPr marL="0" indent="0">
              <a:buNone/>
            </a:pPr>
            <a:r>
              <a:rPr lang="en-US" sz="7000" dirty="0"/>
              <a:t>M</a:t>
            </a:r>
            <a:r>
              <a:rPr lang="en-US" sz="7000" dirty="0" smtClean="0"/>
              <a:t>edical history of patient</a:t>
            </a:r>
            <a:r>
              <a:rPr lang="en-US" sz="7000" dirty="0"/>
              <a:t>   </a:t>
            </a:r>
            <a:endParaRPr lang="ru-RU" sz="7000" dirty="0"/>
          </a:p>
        </p:txBody>
      </p:sp>
    </p:spTree>
    <p:extLst>
      <p:ext uri="{BB962C8B-B14F-4D97-AF65-F5344CB8AC3E}">
        <p14:creationId xmlns:p14="http://schemas.microsoft.com/office/powerpoint/2010/main" val="1252445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stretch>
            <a:fillRect/>
          </a:stretch>
        </p:blipFill>
        <p:spPr>
          <a:xfrm>
            <a:off x="0" y="0"/>
            <a:ext cx="12192000" cy="6858000"/>
          </a:xfrm>
          <a:prstGeom prst="rect">
            <a:avLst/>
          </a:prstGeom>
        </p:spPr>
      </p:pic>
      <p:sp>
        <p:nvSpPr>
          <p:cNvPr id="9" name="Выноска со стрелкой влево 8"/>
          <p:cNvSpPr/>
          <p:nvPr/>
        </p:nvSpPr>
        <p:spPr>
          <a:xfrm>
            <a:off x="923925" y="1323976"/>
            <a:ext cx="1565275" cy="660399"/>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1.</a:t>
            </a:r>
          </a:p>
          <a:p>
            <a:pPr algn="ctr"/>
            <a:r>
              <a:rPr lang="ru-RU" sz="1400" dirty="0"/>
              <a:t>Н</a:t>
            </a:r>
            <a:r>
              <a:rPr lang="ru-RU" sz="1400" dirty="0" smtClean="0"/>
              <a:t>ажать</a:t>
            </a:r>
            <a:endParaRPr lang="ru-RU" sz="1400" dirty="0"/>
          </a:p>
        </p:txBody>
      </p:sp>
      <p:sp>
        <p:nvSpPr>
          <p:cNvPr id="10" name="Выноска 2 (без границы) 9"/>
          <p:cNvSpPr/>
          <p:nvPr/>
        </p:nvSpPr>
        <p:spPr>
          <a:xfrm>
            <a:off x="4217987" y="3614537"/>
            <a:ext cx="1419225" cy="825897"/>
          </a:xfrm>
          <a:prstGeom prst="callout2">
            <a:avLst>
              <a:gd name="adj1" fmla="val 18750"/>
              <a:gd name="adj2" fmla="val -8333"/>
              <a:gd name="adj3" fmla="val 18750"/>
              <a:gd name="adj4" fmla="val -16667"/>
              <a:gd name="adj5" fmla="val -132101"/>
              <a:gd name="adj6" fmla="val -4756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2  Список пациентов.</a:t>
            </a:r>
            <a:endParaRPr lang="ru-RU" sz="1400" dirty="0"/>
          </a:p>
        </p:txBody>
      </p:sp>
      <p:sp>
        <p:nvSpPr>
          <p:cNvPr id="12" name="Овал 11"/>
          <p:cNvSpPr/>
          <p:nvPr/>
        </p:nvSpPr>
        <p:spPr>
          <a:xfrm>
            <a:off x="4038600" y="152400"/>
            <a:ext cx="6175375" cy="117157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Преступим к созданию истории болезни пациента. Посмотрим пример заполнения истории визита. Итак начнем. Открываем список пациентов.</a:t>
            </a:r>
            <a:endParaRPr lang="ru-RU" sz="1400" dirty="0"/>
          </a:p>
        </p:txBody>
      </p:sp>
      <p:sp>
        <p:nvSpPr>
          <p:cNvPr id="14" name="Выноска 2 (без границы) 13"/>
          <p:cNvSpPr/>
          <p:nvPr/>
        </p:nvSpPr>
        <p:spPr>
          <a:xfrm>
            <a:off x="5807075" y="3601837"/>
            <a:ext cx="1419225" cy="825897"/>
          </a:xfrm>
          <a:prstGeom prst="callout2">
            <a:avLst>
              <a:gd name="adj1" fmla="val 18750"/>
              <a:gd name="adj2" fmla="val -8333"/>
              <a:gd name="adj3" fmla="val 18750"/>
              <a:gd name="adj4" fmla="val -16667"/>
              <a:gd name="adj5" fmla="val -142865"/>
              <a:gd name="adj6" fmla="val -3324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3</a:t>
            </a:r>
            <a:r>
              <a:rPr lang="ru-RU" sz="1400" dirty="0" smtClean="0"/>
              <a:t>  Информация о пациенте.</a:t>
            </a:r>
            <a:endParaRPr lang="ru-RU" sz="1400" dirty="0"/>
          </a:p>
        </p:txBody>
      </p:sp>
      <p:sp>
        <p:nvSpPr>
          <p:cNvPr id="15" name="Выноска 2 (без границы) 14"/>
          <p:cNvSpPr/>
          <p:nvPr/>
        </p:nvSpPr>
        <p:spPr>
          <a:xfrm>
            <a:off x="2619375" y="3614537"/>
            <a:ext cx="1419225" cy="825897"/>
          </a:xfrm>
          <a:prstGeom prst="callout2">
            <a:avLst>
              <a:gd name="adj1" fmla="val 18750"/>
              <a:gd name="adj2" fmla="val -8333"/>
              <a:gd name="adj3" fmla="val 18750"/>
              <a:gd name="adj4" fmla="val -16667"/>
              <a:gd name="adj5" fmla="val -147478"/>
              <a:gd name="adj6" fmla="val -38614"/>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4. Открываем карточку пациента.</a:t>
            </a:r>
            <a:endParaRPr lang="ru-RU" sz="1400" dirty="0"/>
          </a:p>
        </p:txBody>
      </p:sp>
      <p:sp>
        <p:nvSpPr>
          <p:cNvPr id="8" name="Штриховая стрелка вправо 7"/>
          <p:cNvSpPr/>
          <p:nvPr/>
        </p:nvSpPr>
        <p:spPr>
          <a:xfrm>
            <a:off x="0" y="5358384"/>
            <a:ext cx="4937760" cy="1499616"/>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4000" dirty="0" smtClean="0"/>
              <a:t>НАЧАЛО</a:t>
            </a:r>
            <a:endParaRPr lang="ru-RU" sz="4000" dirty="0"/>
          </a:p>
        </p:txBody>
      </p:sp>
    </p:spTree>
    <p:extLst>
      <p:ext uri="{BB962C8B-B14F-4D97-AF65-F5344CB8AC3E}">
        <p14:creationId xmlns:p14="http://schemas.microsoft.com/office/powerpoint/2010/main" val="6654856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12192000" cy="6946900"/>
          </a:xfrm>
          <a:prstGeom prst="rect">
            <a:avLst/>
          </a:prstGeom>
        </p:spPr>
      </p:pic>
      <p:sp>
        <p:nvSpPr>
          <p:cNvPr id="5" name="Выноска со стрелкой влево 4"/>
          <p:cNvSpPr/>
          <p:nvPr/>
        </p:nvSpPr>
        <p:spPr>
          <a:xfrm>
            <a:off x="1138237" y="725489"/>
            <a:ext cx="2447925" cy="488950"/>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1.</a:t>
            </a:r>
          </a:p>
          <a:p>
            <a:pPr algn="ctr"/>
            <a:r>
              <a:rPr lang="en-US" sz="1400" dirty="0" smtClean="0"/>
              <a:t>Click</a:t>
            </a:r>
            <a:endParaRPr lang="ru-RU" sz="1400" dirty="0"/>
          </a:p>
        </p:txBody>
      </p:sp>
      <p:sp>
        <p:nvSpPr>
          <p:cNvPr id="6" name="Выноска 2 (без границы) 5"/>
          <p:cNvSpPr/>
          <p:nvPr/>
        </p:nvSpPr>
        <p:spPr>
          <a:xfrm>
            <a:off x="4217987" y="3614537"/>
            <a:ext cx="1419225" cy="825897"/>
          </a:xfrm>
          <a:prstGeom prst="callout2">
            <a:avLst>
              <a:gd name="adj1" fmla="val 18750"/>
              <a:gd name="adj2" fmla="val -8333"/>
              <a:gd name="adj3" fmla="val 18750"/>
              <a:gd name="adj4" fmla="val -16667"/>
              <a:gd name="adj5" fmla="val -132101"/>
              <a:gd name="adj6" fmla="val -4756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2</a:t>
            </a:r>
            <a:r>
              <a:rPr lang="en-US" sz="1400" dirty="0" smtClean="0"/>
              <a:t>. List patient</a:t>
            </a:r>
            <a:r>
              <a:rPr lang="ru-RU" sz="1400" dirty="0" smtClean="0"/>
              <a:t>.</a:t>
            </a:r>
            <a:endParaRPr lang="ru-RU" sz="1400" dirty="0"/>
          </a:p>
        </p:txBody>
      </p:sp>
      <p:sp>
        <p:nvSpPr>
          <p:cNvPr id="7" name="Овал 6"/>
          <p:cNvSpPr/>
          <p:nvPr/>
        </p:nvSpPr>
        <p:spPr>
          <a:xfrm>
            <a:off x="4038600" y="152400"/>
            <a:ext cx="6175375" cy="117157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Create medical history of patient. Open patients  list</a:t>
            </a:r>
            <a:r>
              <a:rPr lang="ru-RU" sz="2400" dirty="0" smtClean="0"/>
              <a:t>.</a:t>
            </a:r>
            <a:endParaRPr lang="ru-RU" sz="2400" dirty="0"/>
          </a:p>
        </p:txBody>
      </p:sp>
      <p:sp>
        <p:nvSpPr>
          <p:cNvPr id="8" name="Выноска 2 (без границы) 7"/>
          <p:cNvSpPr/>
          <p:nvPr/>
        </p:nvSpPr>
        <p:spPr>
          <a:xfrm>
            <a:off x="5807075" y="3601837"/>
            <a:ext cx="1419225" cy="825897"/>
          </a:xfrm>
          <a:prstGeom prst="callout2">
            <a:avLst>
              <a:gd name="adj1" fmla="val 18750"/>
              <a:gd name="adj2" fmla="val -8333"/>
              <a:gd name="adj3" fmla="val 18750"/>
              <a:gd name="adj4" fmla="val -16667"/>
              <a:gd name="adj5" fmla="val -142865"/>
              <a:gd name="adj6" fmla="val -3324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3</a:t>
            </a:r>
            <a:r>
              <a:rPr lang="ru-RU" sz="1400" dirty="0" smtClean="0"/>
              <a:t>  </a:t>
            </a:r>
            <a:r>
              <a:rPr lang="en-US" sz="1400" dirty="0" smtClean="0"/>
              <a:t>Information about patient</a:t>
            </a:r>
            <a:r>
              <a:rPr lang="ru-RU" sz="1400" dirty="0" smtClean="0"/>
              <a:t>.</a:t>
            </a:r>
            <a:endParaRPr lang="ru-RU" sz="1400" dirty="0"/>
          </a:p>
        </p:txBody>
      </p:sp>
      <p:pic>
        <p:nvPicPr>
          <p:cNvPr id="3" name="Рисунок 2"/>
          <p:cNvPicPr>
            <a:picLocks noChangeAspect="1"/>
          </p:cNvPicPr>
          <p:nvPr/>
        </p:nvPicPr>
        <p:blipFill>
          <a:blip r:embed="rId3"/>
          <a:stretch>
            <a:fillRect/>
          </a:stretch>
        </p:blipFill>
        <p:spPr>
          <a:xfrm>
            <a:off x="1795463" y="1462087"/>
            <a:ext cx="1557338" cy="364154"/>
          </a:xfrm>
          <a:prstGeom prst="rect">
            <a:avLst/>
          </a:prstGeom>
        </p:spPr>
      </p:pic>
      <p:pic>
        <p:nvPicPr>
          <p:cNvPr id="10" name="Рисунок 9"/>
          <p:cNvPicPr>
            <a:picLocks noChangeAspect="1"/>
          </p:cNvPicPr>
          <p:nvPr/>
        </p:nvPicPr>
        <p:blipFill>
          <a:blip r:embed="rId4"/>
          <a:stretch>
            <a:fillRect/>
          </a:stretch>
        </p:blipFill>
        <p:spPr>
          <a:xfrm>
            <a:off x="1643061" y="3099114"/>
            <a:ext cx="1847851" cy="303869"/>
          </a:xfrm>
          <a:prstGeom prst="rect">
            <a:avLst/>
          </a:prstGeom>
        </p:spPr>
      </p:pic>
      <p:pic>
        <p:nvPicPr>
          <p:cNvPr id="11" name="Рисунок 10"/>
          <p:cNvPicPr>
            <a:picLocks noChangeAspect="1"/>
          </p:cNvPicPr>
          <p:nvPr/>
        </p:nvPicPr>
        <p:blipFill>
          <a:blip r:embed="rId5"/>
          <a:stretch>
            <a:fillRect/>
          </a:stretch>
        </p:blipFill>
        <p:spPr>
          <a:xfrm>
            <a:off x="8424862" y="2986388"/>
            <a:ext cx="1912937" cy="416595"/>
          </a:xfrm>
          <a:prstGeom prst="rect">
            <a:avLst/>
          </a:prstGeom>
        </p:spPr>
      </p:pic>
      <p:sp>
        <p:nvSpPr>
          <p:cNvPr id="9" name="Выноска 2 (без границы) 8"/>
          <p:cNvSpPr/>
          <p:nvPr/>
        </p:nvSpPr>
        <p:spPr>
          <a:xfrm>
            <a:off x="2362199" y="3601836"/>
            <a:ext cx="1552575" cy="825897"/>
          </a:xfrm>
          <a:prstGeom prst="callout2">
            <a:avLst>
              <a:gd name="adj1" fmla="val 18750"/>
              <a:gd name="adj2" fmla="val -8333"/>
              <a:gd name="adj3" fmla="val 18750"/>
              <a:gd name="adj4" fmla="val -16667"/>
              <a:gd name="adj5" fmla="val -132485"/>
              <a:gd name="adj6" fmla="val -26188"/>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4. </a:t>
            </a:r>
            <a:r>
              <a:rPr lang="en-US" sz="1400" dirty="0" smtClean="0"/>
              <a:t>Open patient </a:t>
            </a:r>
            <a:r>
              <a:rPr lang="en-US" sz="1400" dirty="0"/>
              <a:t>i</a:t>
            </a:r>
            <a:r>
              <a:rPr lang="en-US" sz="1400" dirty="0" smtClean="0"/>
              <a:t>nformation</a:t>
            </a:r>
            <a:r>
              <a:rPr lang="ru-RU" sz="1400" dirty="0" smtClean="0"/>
              <a:t>.</a:t>
            </a:r>
            <a:endParaRPr lang="ru-RU" sz="1400" dirty="0"/>
          </a:p>
        </p:txBody>
      </p:sp>
      <p:sp>
        <p:nvSpPr>
          <p:cNvPr id="12" name="Штриховая стрелка вправо 11"/>
          <p:cNvSpPr/>
          <p:nvPr/>
        </p:nvSpPr>
        <p:spPr>
          <a:xfrm>
            <a:off x="0" y="5358384"/>
            <a:ext cx="4937760" cy="1499616"/>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dirty="0" smtClean="0"/>
              <a:t>START</a:t>
            </a:r>
            <a:endParaRPr lang="ru-RU" sz="4000" dirty="0"/>
          </a:p>
        </p:txBody>
      </p:sp>
    </p:spTree>
    <p:extLst>
      <p:ext uri="{BB962C8B-B14F-4D97-AF65-F5344CB8AC3E}">
        <p14:creationId xmlns:p14="http://schemas.microsoft.com/office/powerpoint/2010/main" val="19595555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1"/>
            <a:ext cx="12192000" cy="6858000"/>
          </a:xfrm>
          <a:prstGeom prst="rect">
            <a:avLst/>
          </a:prstGeom>
        </p:spPr>
      </p:pic>
      <p:sp>
        <p:nvSpPr>
          <p:cNvPr id="6" name="Выноска со стрелкой влево 5"/>
          <p:cNvSpPr/>
          <p:nvPr/>
        </p:nvSpPr>
        <p:spPr>
          <a:xfrm>
            <a:off x="3463925" y="596105"/>
            <a:ext cx="3473450" cy="660399"/>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a:t>
            </a:r>
          </a:p>
          <a:p>
            <a:pPr algn="ctr"/>
            <a:r>
              <a:rPr lang="ru-RU" sz="1400" dirty="0" smtClean="0"/>
              <a:t>Теперь выбираем.</a:t>
            </a:r>
            <a:endParaRPr lang="ru-RU" sz="1400" dirty="0"/>
          </a:p>
        </p:txBody>
      </p:sp>
      <p:sp>
        <p:nvSpPr>
          <p:cNvPr id="7" name="Выноска 2 (без границы) 6"/>
          <p:cNvSpPr/>
          <p:nvPr/>
        </p:nvSpPr>
        <p:spPr>
          <a:xfrm flipH="1">
            <a:off x="6323012" y="2396331"/>
            <a:ext cx="1228725" cy="883444"/>
          </a:xfrm>
          <a:prstGeom prst="callout2">
            <a:avLst>
              <a:gd name="adj1" fmla="val 18750"/>
              <a:gd name="adj2" fmla="val -8333"/>
              <a:gd name="adj3" fmla="val 18750"/>
              <a:gd name="adj4" fmla="val -16667"/>
              <a:gd name="adj5" fmla="val -115186"/>
              <a:gd name="adj6" fmla="val -19700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2</a:t>
            </a:r>
            <a:r>
              <a:rPr lang="ru-RU" sz="1400" dirty="0" smtClean="0"/>
              <a:t>.</a:t>
            </a:r>
          </a:p>
          <a:p>
            <a:pPr algn="ctr"/>
            <a:r>
              <a:rPr lang="ru-RU" sz="1400" dirty="0" smtClean="0"/>
              <a:t>И нажимаем.</a:t>
            </a:r>
            <a:endParaRPr lang="ru-RU" sz="1400" dirty="0"/>
          </a:p>
        </p:txBody>
      </p:sp>
    </p:spTree>
    <p:extLst>
      <p:ext uri="{BB962C8B-B14F-4D97-AF65-F5344CB8AC3E}">
        <p14:creationId xmlns:p14="http://schemas.microsoft.com/office/powerpoint/2010/main" val="21204109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 y="1"/>
            <a:ext cx="12192000" cy="6858000"/>
          </a:xfrm>
          <a:prstGeom prst="rect">
            <a:avLst/>
          </a:prstGeom>
        </p:spPr>
      </p:pic>
      <p:sp>
        <p:nvSpPr>
          <p:cNvPr id="5" name="Выноска со стрелкой влево 4"/>
          <p:cNvSpPr/>
          <p:nvPr/>
        </p:nvSpPr>
        <p:spPr>
          <a:xfrm>
            <a:off x="3282950" y="777080"/>
            <a:ext cx="3473450" cy="660399"/>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a:t>
            </a:r>
          </a:p>
          <a:p>
            <a:pPr algn="ctr"/>
            <a:r>
              <a:rPr lang="en-US" sz="1400" dirty="0" smtClean="0"/>
              <a:t>Open</a:t>
            </a:r>
            <a:r>
              <a:rPr lang="ru-RU" sz="1400" dirty="0" smtClean="0"/>
              <a:t>.</a:t>
            </a:r>
            <a:endParaRPr lang="ru-RU" sz="1400" dirty="0"/>
          </a:p>
        </p:txBody>
      </p:sp>
      <p:sp>
        <p:nvSpPr>
          <p:cNvPr id="6" name="Выноска 2 (без границы) 5"/>
          <p:cNvSpPr/>
          <p:nvPr/>
        </p:nvSpPr>
        <p:spPr>
          <a:xfrm flipH="1">
            <a:off x="6408736" y="2567781"/>
            <a:ext cx="1240292" cy="883444"/>
          </a:xfrm>
          <a:prstGeom prst="callout2">
            <a:avLst>
              <a:gd name="adj1" fmla="val 18750"/>
              <a:gd name="adj2" fmla="val -8333"/>
              <a:gd name="adj3" fmla="val 18750"/>
              <a:gd name="adj4" fmla="val -16667"/>
              <a:gd name="adj5" fmla="val -115186"/>
              <a:gd name="adj6" fmla="val -19700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2</a:t>
            </a:r>
            <a:r>
              <a:rPr lang="ru-RU" sz="1400" dirty="0" smtClean="0"/>
              <a:t>.</a:t>
            </a:r>
          </a:p>
          <a:p>
            <a:pPr algn="ctr"/>
            <a:r>
              <a:rPr lang="en-US" sz="1400" dirty="0" smtClean="0"/>
              <a:t>Click.</a:t>
            </a:r>
            <a:endParaRPr lang="ru-RU" sz="1400" dirty="0"/>
          </a:p>
        </p:txBody>
      </p:sp>
      <p:pic>
        <p:nvPicPr>
          <p:cNvPr id="7" name="Рисунок 6"/>
          <p:cNvPicPr>
            <a:picLocks noChangeAspect="1"/>
          </p:cNvPicPr>
          <p:nvPr/>
        </p:nvPicPr>
        <p:blipFill>
          <a:blip r:embed="rId3"/>
          <a:stretch>
            <a:fillRect/>
          </a:stretch>
        </p:blipFill>
        <p:spPr>
          <a:xfrm>
            <a:off x="1788316" y="1685924"/>
            <a:ext cx="1678783" cy="316705"/>
          </a:xfrm>
          <a:prstGeom prst="rect">
            <a:avLst/>
          </a:prstGeom>
        </p:spPr>
      </p:pic>
      <p:pic>
        <p:nvPicPr>
          <p:cNvPr id="8" name="Рисунок 7"/>
          <p:cNvPicPr>
            <a:picLocks noChangeAspect="1"/>
          </p:cNvPicPr>
          <p:nvPr/>
        </p:nvPicPr>
        <p:blipFill>
          <a:blip r:embed="rId4"/>
          <a:stretch>
            <a:fillRect/>
          </a:stretch>
        </p:blipFill>
        <p:spPr>
          <a:xfrm>
            <a:off x="1788317" y="2735207"/>
            <a:ext cx="1847851" cy="303869"/>
          </a:xfrm>
          <a:prstGeom prst="rect">
            <a:avLst/>
          </a:prstGeom>
        </p:spPr>
      </p:pic>
      <p:pic>
        <p:nvPicPr>
          <p:cNvPr id="9" name="Рисунок 8"/>
          <p:cNvPicPr>
            <a:picLocks noChangeAspect="1"/>
          </p:cNvPicPr>
          <p:nvPr/>
        </p:nvPicPr>
        <p:blipFill>
          <a:blip r:embed="rId5"/>
          <a:stretch>
            <a:fillRect/>
          </a:stretch>
        </p:blipFill>
        <p:spPr>
          <a:xfrm>
            <a:off x="8396287" y="2678843"/>
            <a:ext cx="1912937" cy="416595"/>
          </a:xfrm>
          <a:prstGeom prst="rect">
            <a:avLst/>
          </a:prstGeom>
        </p:spPr>
      </p:pic>
      <p:pic>
        <p:nvPicPr>
          <p:cNvPr id="11" name="Рисунок 10"/>
          <p:cNvPicPr>
            <a:picLocks noChangeAspect="1"/>
          </p:cNvPicPr>
          <p:nvPr/>
        </p:nvPicPr>
        <p:blipFill>
          <a:blip r:embed="rId6"/>
          <a:stretch>
            <a:fillRect/>
          </a:stretch>
        </p:blipFill>
        <p:spPr>
          <a:xfrm>
            <a:off x="1828798" y="2678843"/>
            <a:ext cx="1807370" cy="295275"/>
          </a:xfrm>
          <a:prstGeom prst="rect">
            <a:avLst/>
          </a:prstGeom>
        </p:spPr>
      </p:pic>
      <p:pic>
        <p:nvPicPr>
          <p:cNvPr id="12" name="Рисунок 11"/>
          <p:cNvPicPr>
            <a:picLocks noChangeAspect="1"/>
          </p:cNvPicPr>
          <p:nvPr/>
        </p:nvPicPr>
        <p:blipFill>
          <a:blip r:embed="rId6"/>
          <a:stretch>
            <a:fillRect/>
          </a:stretch>
        </p:blipFill>
        <p:spPr>
          <a:xfrm>
            <a:off x="1981198" y="2831243"/>
            <a:ext cx="1807370" cy="295275"/>
          </a:xfrm>
          <a:prstGeom prst="rect">
            <a:avLst/>
          </a:prstGeom>
        </p:spPr>
      </p:pic>
      <p:pic>
        <p:nvPicPr>
          <p:cNvPr id="13" name="Рисунок 12"/>
          <p:cNvPicPr>
            <a:picLocks noChangeAspect="1"/>
          </p:cNvPicPr>
          <p:nvPr/>
        </p:nvPicPr>
        <p:blipFill>
          <a:blip r:embed="rId7"/>
          <a:stretch>
            <a:fillRect/>
          </a:stretch>
        </p:blipFill>
        <p:spPr>
          <a:xfrm>
            <a:off x="1854198" y="2356451"/>
            <a:ext cx="1724025" cy="219075"/>
          </a:xfrm>
          <a:prstGeom prst="rect">
            <a:avLst/>
          </a:prstGeom>
        </p:spPr>
      </p:pic>
    </p:spTree>
    <p:extLst>
      <p:ext uri="{BB962C8B-B14F-4D97-AF65-F5344CB8AC3E}">
        <p14:creationId xmlns:p14="http://schemas.microsoft.com/office/powerpoint/2010/main" val="1283574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2"/>
          <a:stretch>
            <a:fillRect/>
          </a:stretch>
        </p:blipFill>
        <p:spPr>
          <a:xfrm>
            <a:off x="0" y="0"/>
            <a:ext cx="12192000" cy="6858000"/>
          </a:xfrm>
          <a:prstGeom prst="rect">
            <a:avLst/>
          </a:prstGeom>
        </p:spPr>
      </p:pic>
      <p:sp>
        <p:nvSpPr>
          <p:cNvPr id="8" name="Выноска со стрелкой влево 7"/>
          <p:cNvSpPr/>
          <p:nvPr/>
        </p:nvSpPr>
        <p:spPr>
          <a:xfrm>
            <a:off x="7246937" y="3365500"/>
            <a:ext cx="2544763" cy="790575"/>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6</a:t>
            </a:r>
            <a:r>
              <a:rPr lang="ru-RU" sz="1400" dirty="0" smtClean="0"/>
              <a:t>.</a:t>
            </a:r>
          </a:p>
          <a:p>
            <a:pPr algn="ctr"/>
            <a:r>
              <a:rPr lang="ru-RU" sz="1400" dirty="0" smtClean="0"/>
              <a:t>Планируем следующий визит.</a:t>
            </a:r>
            <a:endParaRPr lang="ru-RU" sz="1400" dirty="0"/>
          </a:p>
        </p:txBody>
      </p:sp>
      <p:sp>
        <p:nvSpPr>
          <p:cNvPr id="9" name="Выноска 2 (без границы) 8"/>
          <p:cNvSpPr/>
          <p:nvPr/>
        </p:nvSpPr>
        <p:spPr>
          <a:xfrm>
            <a:off x="3752850" y="872331"/>
            <a:ext cx="1419225" cy="524669"/>
          </a:xfrm>
          <a:prstGeom prst="callout2">
            <a:avLst>
              <a:gd name="adj1" fmla="val 18750"/>
              <a:gd name="adj2" fmla="val -8333"/>
              <a:gd name="adj3" fmla="val 18750"/>
              <a:gd name="adj4" fmla="val -16667"/>
              <a:gd name="adj5" fmla="val -49661"/>
              <a:gd name="adj6" fmla="val -3414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1</a:t>
            </a:r>
            <a:r>
              <a:rPr lang="ru-RU" sz="1400" dirty="0" smtClean="0"/>
              <a:t>.</a:t>
            </a:r>
          </a:p>
          <a:p>
            <a:pPr algn="ctr"/>
            <a:r>
              <a:rPr lang="ru-RU" sz="1400" dirty="0" smtClean="0"/>
              <a:t>Ф.И.О.</a:t>
            </a:r>
            <a:endParaRPr lang="ru-RU" sz="1400" dirty="0"/>
          </a:p>
        </p:txBody>
      </p:sp>
      <p:sp>
        <p:nvSpPr>
          <p:cNvPr id="11" name="Овал 10"/>
          <p:cNvSpPr/>
          <p:nvPr/>
        </p:nvSpPr>
        <p:spPr>
          <a:xfrm>
            <a:off x="4616450" y="78580"/>
            <a:ext cx="6175375" cy="131842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smtClean="0"/>
              <a:t>Заполняем информацию</a:t>
            </a:r>
            <a:r>
              <a:rPr lang="ru-RU" sz="2400" dirty="0"/>
              <a:t>. Можно заполнять не все </a:t>
            </a:r>
            <a:r>
              <a:rPr lang="ru-RU" sz="2400" dirty="0" smtClean="0"/>
              <a:t>поля</a:t>
            </a:r>
            <a:r>
              <a:rPr lang="en-US" sz="2400" dirty="0"/>
              <a:t>,</a:t>
            </a:r>
            <a:r>
              <a:rPr lang="ru-RU" sz="2400" dirty="0" smtClean="0"/>
              <a:t> </a:t>
            </a:r>
            <a:r>
              <a:rPr lang="ru-RU" sz="2400" dirty="0"/>
              <a:t>а только часть.</a:t>
            </a:r>
          </a:p>
        </p:txBody>
      </p:sp>
      <p:sp>
        <p:nvSpPr>
          <p:cNvPr id="13" name="Выноска 1 (граница и черта) 12"/>
          <p:cNvSpPr/>
          <p:nvPr/>
        </p:nvSpPr>
        <p:spPr>
          <a:xfrm>
            <a:off x="3160712" y="3761779"/>
            <a:ext cx="2603500" cy="432396"/>
          </a:xfrm>
          <a:prstGeom prst="accentBorderCallout1">
            <a:avLst>
              <a:gd name="adj1" fmla="val 18750"/>
              <a:gd name="adj2" fmla="val -8333"/>
              <a:gd name="adj3" fmla="val 76790"/>
              <a:gd name="adj4" fmla="val -34431"/>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2</a:t>
            </a:r>
            <a:r>
              <a:rPr lang="ru-RU" sz="1400" dirty="0" smtClean="0"/>
              <a:t>. Стоимость услуг.</a:t>
            </a:r>
            <a:endParaRPr lang="ru-RU" sz="1400" dirty="0"/>
          </a:p>
        </p:txBody>
      </p:sp>
      <p:sp>
        <p:nvSpPr>
          <p:cNvPr id="14" name="Выноска 1 (граница и черта) 13"/>
          <p:cNvSpPr/>
          <p:nvPr/>
        </p:nvSpPr>
        <p:spPr>
          <a:xfrm>
            <a:off x="3160712" y="4273252"/>
            <a:ext cx="2603500" cy="432396"/>
          </a:xfrm>
          <a:prstGeom prst="accentBorderCallout1">
            <a:avLst>
              <a:gd name="adj1" fmla="val 18750"/>
              <a:gd name="adj2" fmla="val -8333"/>
              <a:gd name="adj3" fmla="val 56230"/>
              <a:gd name="adj4" fmla="val -3345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3</a:t>
            </a:r>
            <a:r>
              <a:rPr lang="ru-RU" sz="1400" dirty="0" smtClean="0"/>
              <a:t>. Сколько уплатил пациент.</a:t>
            </a:r>
            <a:endParaRPr lang="ru-RU" sz="1400" dirty="0"/>
          </a:p>
        </p:txBody>
      </p:sp>
      <p:sp>
        <p:nvSpPr>
          <p:cNvPr id="15" name="Выноска 1 (граница и черта) 14"/>
          <p:cNvSpPr/>
          <p:nvPr/>
        </p:nvSpPr>
        <p:spPr>
          <a:xfrm>
            <a:off x="3160712" y="4763392"/>
            <a:ext cx="2603500" cy="432396"/>
          </a:xfrm>
          <a:prstGeom prst="accentBorderCallout1">
            <a:avLst>
              <a:gd name="adj1" fmla="val 18750"/>
              <a:gd name="adj2" fmla="val -8333"/>
              <a:gd name="adj3" fmla="val 56231"/>
              <a:gd name="adj4" fmla="val -3638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a:t>
            </a:r>
            <a:r>
              <a:rPr lang="ru-RU" sz="1400" dirty="0" smtClean="0"/>
              <a:t>. Разница записывается на баланс пациента.</a:t>
            </a:r>
            <a:endParaRPr lang="ru-RU" sz="1400" dirty="0"/>
          </a:p>
        </p:txBody>
      </p:sp>
      <p:sp>
        <p:nvSpPr>
          <p:cNvPr id="16" name="Выноска 1 (граница и черта) 15"/>
          <p:cNvSpPr/>
          <p:nvPr/>
        </p:nvSpPr>
        <p:spPr>
          <a:xfrm>
            <a:off x="3870325" y="5285282"/>
            <a:ext cx="2603500" cy="432396"/>
          </a:xfrm>
          <a:prstGeom prst="accentBorderCallout1">
            <a:avLst>
              <a:gd name="adj1" fmla="val 18750"/>
              <a:gd name="adj2" fmla="val -8333"/>
              <a:gd name="adj3" fmla="val 56230"/>
              <a:gd name="adj4" fmla="val -42724"/>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5</a:t>
            </a:r>
            <a:r>
              <a:rPr lang="ru-RU" sz="1400" dirty="0" smtClean="0"/>
              <a:t>. Комментарий к сумме.</a:t>
            </a:r>
            <a:endParaRPr lang="ru-RU" sz="1400" dirty="0"/>
          </a:p>
        </p:txBody>
      </p:sp>
      <p:sp>
        <p:nvSpPr>
          <p:cNvPr id="17" name="Выноска со стрелкой влево 16"/>
          <p:cNvSpPr/>
          <p:nvPr/>
        </p:nvSpPr>
        <p:spPr>
          <a:xfrm>
            <a:off x="6473825" y="4238921"/>
            <a:ext cx="4464845" cy="692448"/>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7</a:t>
            </a:r>
            <a:r>
              <a:rPr lang="ru-RU" sz="1400" dirty="0" smtClean="0"/>
              <a:t>.</a:t>
            </a:r>
          </a:p>
          <a:p>
            <a:pPr algn="ctr"/>
            <a:r>
              <a:rPr lang="ru-RU" sz="1400" dirty="0" smtClean="0"/>
              <a:t>Предполагаемая стоимость  будущего визита.</a:t>
            </a:r>
            <a:endParaRPr lang="ru-RU" sz="1400" dirty="0"/>
          </a:p>
        </p:txBody>
      </p:sp>
      <p:sp>
        <p:nvSpPr>
          <p:cNvPr id="19" name="Выноска 1 (граница и черта) 18"/>
          <p:cNvSpPr/>
          <p:nvPr/>
        </p:nvSpPr>
        <p:spPr>
          <a:xfrm>
            <a:off x="8093074" y="4979590"/>
            <a:ext cx="2845596" cy="521890"/>
          </a:xfrm>
          <a:prstGeom prst="accentBorderCallout1">
            <a:avLst>
              <a:gd name="adj1" fmla="val 18750"/>
              <a:gd name="adj2" fmla="val -8333"/>
              <a:gd name="adj3" fmla="val 51663"/>
              <a:gd name="adj4" fmla="val -4413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8</a:t>
            </a:r>
            <a:r>
              <a:rPr lang="ru-RU" sz="1400" dirty="0" smtClean="0"/>
              <a:t>. Информация будет видна в расписании</a:t>
            </a:r>
            <a:endParaRPr lang="ru-RU" sz="1400" dirty="0"/>
          </a:p>
        </p:txBody>
      </p:sp>
      <p:sp>
        <p:nvSpPr>
          <p:cNvPr id="20" name="Выноска 2 (без границы) 19"/>
          <p:cNvSpPr/>
          <p:nvPr/>
        </p:nvSpPr>
        <p:spPr>
          <a:xfrm>
            <a:off x="10471150" y="5917405"/>
            <a:ext cx="1419225" cy="524669"/>
          </a:xfrm>
          <a:prstGeom prst="callout2">
            <a:avLst>
              <a:gd name="adj1" fmla="val 18750"/>
              <a:gd name="adj2" fmla="val -8333"/>
              <a:gd name="adj3" fmla="val 18750"/>
              <a:gd name="adj4" fmla="val -16667"/>
              <a:gd name="adj5" fmla="val -15773"/>
              <a:gd name="adj6" fmla="val -2429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9</a:t>
            </a:r>
            <a:r>
              <a:rPr lang="ru-RU" sz="1400" dirty="0" smtClean="0"/>
              <a:t>.</a:t>
            </a:r>
          </a:p>
          <a:p>
            <a:pPr algn="ctr"/>
            <a:r>
              <a:rPr lang="ru-RU" sz="1400" dirty="0" smtClean="0"/>
              <a:t>Нажимаем</a:t>
            </a:r>
            <a:endParaRPr lang="ru-RU" sz="1400" dirty="0"/>
          </a:p>
        </p:txBody>
      </p:sp>
    </p:spTree>
    <p:extLst>
      <p:ext uri="{BB962C8B-B14F-4D97-AF65-F5344CB8AC3E}">
        <p14:creationId xmlns:p14="http://schemas.microsoft.com/office/powerpoint/2010/main" val="12973763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 y="1"/>
            <a:ext cx="12192000" cy="6858000"/>
          </a:xfrm>
          <a:prstGeom prst="rect">
            <a:avLst/>
          </a:prstGeom>
        </p:spPr>
      </p:pic>
      <p:sp>
        <p:nvSpPr>
          <p:cNvPr id="5" name="Выноска со стрелкой влево 4"/>
          <p:cNvSpPr/>
          <p:nvPr/>
        </p:nvSpPr>
        <p:spPr>
          <a:xfrm>
            <a:off x="7386637" y="3225898"/>
            <a:ext cx="2544763" cy="790575"/>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7.</a:t>
            </a:r>
          </a:p>
          <a:p>
            <a:pPr algn="ctr"/>
            <a:r>
              <a:rPr lang="en-US" sz="1400" dirty="0"/>
              <a:t>We are planning the next visit.</a:t>
            </a:r>
            <a:endParaRPr lang="ru-RU" sz="1400" dirty="0"/>
          </a:p>
        </p:txBody>
      </p:sp>
      <p:sp>
        <p:nvSpPr>
          <p:cNvPr id="6" name="Выноска 2 (без границы) 5"/>
          <p:cNvSpPr/>
          <p:nvPr/>
        </p:nvSpPr>
        <p:spPr>
          <a:xfrm>
            <a:off x="3917950" y="897731"/>
            <a:ext cx="1419225" cy="524669"/>
          </a:xfrm>
          <a:prstGeom prst="callout2">
            <a:avLst>
              <a:gd name="adj1" fmla="val 18750"/>
              <a:gd name="adj2" fmla="val -8333"/>
              <a:gd name="adj3" fmla="val 18750"/>
              <a:gd name="adj4" fmla="val -16667"/>
              <a:gd name="adj5" fmla="val -49661"/>
              <a:gd name="adj6" fmla="val -3414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1</a:t>
            </a:r>
            <a:r>
              <a:rPr lang="ru-RU" sz="1400" dirty="0" smtClean="0"/>
              <a:t>.</a:t>
            </a:r>
          </a:p>
          <a:p>
            <a:pPr algn="ctr"/>
            <a:r>
              <a:rPr lang="en-US" sz="1400" dirty="0" smtClean="0"/>
              <a:t>Name</a:t>
            </a:r>
            <a:r>
              <a:rPr lang="ru-RU" sz="1400" dirty="0" smtClean="0"/>
              <a:t>.</a:t>
            </a:r>
            <a:endParaRPr lang="ru-RU" sz="1400" dirty="0"/>
          </a:p>
        </p:txBody>
      </p:sp>
      <p:sp>
        <p:nvSpPr>
          <p:cNvPr id="7" name="Овал 6"/>
          <p:cNvSpPr/>
          <p:nvPr/>
        </p:nvSpPr>
        <p:spPr>
          <a:xfrm>
            <a:off x="6016626" y="107694"/>
            <a:ext cx="6175375" cy="163627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Add information about visit.</a:t>
            </a:r>
            <a:r>
              <a:rPr lang="ru-RU" sz="2400" dirty="0" smtClean="0"/>
              <a:t> </a:t>
            </a:r>
            <a:r>
              <a:rPr lang="en-US" sz="2400" dirty="0"/>
              <a:t>You can </a:t>
            </a:r>
            <a:r>
              <a:rPr lang="ru-RU" sz="2400" dirty="0" smtClean="0"/>
              <a:t> </a:t>
            </a:r>
            <a:r>
              <a:rPr lang="en-US" sz="2400" dirty="0" smtClean="0"/>
              <a:t>fill in not </a:t>
            </a:r>
            <a:r>
              <a:rPr lang="en-US" sz="2400" dirty="0"/>
              <a:t>all the fields but only a part.</a:t>
            </a:r>
            <a:endParaRPr lang="ru-RU" sz="2400" dirty="0"/>
          </a:p>
        </p:txBody>
      </p:sp>
      <p:sp>
        <p:nvSpPr>
          <p:cNvPr id="8" name="Выноска 1 (граница и черта) 7"/>
          <p:cNvSpPr/>
          <p:nvPr/>
        </p:nvSpPr>
        <p:spPr>
          <a:xfrm>
            <a:off x="3325812" y="3621186"/>
            <a:ext cx="2603500" cy="432396"/>
          </a:xfrm>
          <a:prstGeom prst="accentBorderCallout1">
            <a:avLst>
              <a:gd name="adj1" fmla="val 18750"/>
              <a:gd name="adj2" fmla="val -8333"/>
              <a:gd name="adj3" fmla="val 76790"/>
              <a:gd name="adj4" fmla="val -34431"/>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r>
              <a:rPr lang="ru-RU" sz="1400" dirty="0" smtClean="0"/>
              <a:t>. </a:t>
            </a:r>
            <a:r>
              <a:rPr lang="en-US" sz="1400" dirty="0" smtClean="0"/>
              <a:t>Cost of service.</a:t>
            </a:r>
            <a:endParaRPr lang="ru-RU" sz="1400" dirty="0"/>
          </a:p>
        </p:txBody>
      </p:sp>
      <p:sp>
        <p:nvSpPr>
          <p:cNvPr id="9" name="Выноска 1 (граница и черта) 8"/>
          <p:cNvSpPr/>
          <p:nvPr/>
        </p:nvSpPr>
        <p:spPr>
          <a:xfrm>
            <a:off x="3325812" y="4143076"/>
            <a:ext cx="2603500" cy="432396"/>
          </a:xfrm>
          <a:prstGeom prst="accentBorderCallout1">
            <a:avLst>
              <a:gd name="adj1" fmla="val 18750"/>
              <a:gd name="adj2" fmla="val -8333"/>
              <a:gd name="adj3" fmla="val 56230"/>
              <a:gd name="adj4" fmla="val -3345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4. </a:t>
            </a:r>
            <a:r>
              <a:rPr lang="en-US" sz="1400" dirty="0"/>
              <a:t>How many paid patient</a:t>
            </a:r>
            <a:r>
              <a:rPr lang="ru-RU" sz="1400" dirty="0" smtClean="0"/>
              <a:t>.</a:t>
            </a:r>
            <a:endParaRPr lang="ru-RU" sz="1400" dirty="0"/>
          </a:p>
        </p:txBody>
      </p:sp>
      <p:sp>
        <p:nvSpPr>
          <p:cNvPr id="10" name="Выноска 1 (граница и черта) 9"/>
          <p:cNvSpPr/>
          <p:nvPr/>
        </p:nvSpPr>
        <p:spPr>
          <a:xfrm>
            <a:off x="3325812" y="4611189"/>
            <a:ext cx="2603500" cy="432396"/>
          </a:xfrm>
          <a:prstGeom prst="accentBorderCallout1">
            <a:avLst>
              <a:gd name="adj1" fmla="val 18750"/>
              <a:gd name="adj2" fmla="val -8333"/>
              <a:gd name="adj3" fmla="val 56231"/>
              <a:gd name="adj4" fmla="val -3638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5. </a:t>
            </a:r>
            <a:r>
              <a:rPr lang="en-US" sz="1400" dirty="0"/>
              <a:t>The difference is </a:t>
            </a:r>
            <a:r>
              <a:rPr lang="en-US" sz="1400" dirty="0" smtClean="0"/>
              <a:t>recorded </a:t>
            </a:r>
            <a:r>
              <a:rPr lang="en-US" sz="1400" dirty="0"/>
              <a:t>on the patient's balance.</a:t>
            </a:r>
            <a:endParaRPr lang="ru-RU" sz="1400" dirty="0"/>
          </a:p>
        </p:txBody>
      </p:sp>
      <p:sp>
        <p:nvSpPr>
          <p:cNvPr id="11" name="Выноска 1 (граница и черта) 10"/>
          <p:cNvSpPr/>
          <p:nvPr/>
        </p:nvSpPr>
        <p:spPr>
          <a:xfrm>
            <a:off x="3492501" y="5179117"/>
            <a:ext cx="2603500" cy="432396"/>
          </a:xfrm>
          <a:prstGeom prst="accentBorderCallout1">
            <a:avLst>
              <a:gd name="adj1" fmla="val 18750"/>
              <a:gd name="adj2" fmla="val -8333"/>
              <a:gd name="adj3" fmla="val 56230"/>
              <a:gd name="adj4" fmla="val -42724"/>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6. </a:t>
            </a:r>
            <a:r>
              <a:rPr lang="en-US" sz="1400" dirty="0" smtClean="0"/>
              <a:t>Comments about</a:t>
            </a:r>
            <a:r>
              <a:rPr lang="ru-RU" sz="1400" dirty="0" smtClean="0"/>
              <a:t> </a:t>
            </a:r>
            <a:r>
              <a:rPr lang="en-US" sz="1400" dirty="0" smtClean="0"/>
              <a:t>money</a:t>
            </a:r>
            <a:r>
              <a:rPr lang="ru-RU" sz="1400" dirty="0" smtClean="0"/>
              <a:t>.</a:t>
            </a:r>
            <a:endParaRPr lang="ru-RU" sz="1400" dirty="0"/>
          </a:p>
        </p:txBody>
      </p:sp>
      <p:sp>
        <p:nvSpPr>
          <p:cNvPr id="12" name="Выноска со стрелкой влево 11"/>
          <p:cNvSpPr/>
          <p:nvPr/>
        </p:nvSpPr>
        <p:spPr>
          <a:xfrm>
            <a:off x="6638925" y="4116881"/>
            <a:ext cx="4464845" cy="692448"/>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8</a:t>
            </a:r>
            <a:r>
              <a:rPr lang="ru-RU" sz="1400" dirty="0" smtClean="0"/>
              <a:t>.</a:t>
            </a:r>
          </a:p>
          <a:p>
            <a:pPr algn="ctr"/>
            <a:r>
              <a:rPr lang="en-US" sz="1400" dirty="0"/>
              <a:t>The estimated cost of a future visit</a:t>
            </a:r>
            <a:r>
              <a:rPr lang="en-US" sz="1400" dirty="0" smtClean="0"/>
              <a:t>.</a:t>
            </a:r>
            <a:endParaRPr lang="ru-RU" sz="1400" dirty="0"/>
          </a:p>
        </p:txBody>
      </p:sp>
      <p:sp>
        <p:nvSpPr>
          <p:cNvPr id="13" name="Выноска 1 (граница и черта) 12"/>
          <p:cNvSpPr/>
          <p:nvPr/>
        </p:nvSpPr>
        <p:spPr>
          <a:xfrm>
            <a:off x="8258174" y="4854177"/>
            <a:ext cx="2845596" cy="521890"/>
          </a:xfrm>
          <a:prstGeom prst="accentBorderCallout1">
            <a:avLst>
              <a:gd name="adj1" fmla="val 18750"/>
              <a:gd name="adj2" fmla="val -8333"/>
              <a:gd name="adj3" fmla="val 51663"/>
              <a:gd name="adj4" fmla="val -4413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9. </a:t>
            </a:r>
            <a:r>
              <a:rPr lang="en-US" sz="1400" dirty="0"/>
              <a:t>Information will be </a:t>
            </a:r>
            <a:r>
              <a:rPr lang="en-US" sz="1400" dirty="0" smtClean="0"/>
              <a:t>added to the </a:t>
            </a:r>
            <a:r>
              <a:rPr lang="en-US" sz="1400" dirty="0"/>
              <a:t>schedule</a:t>
            </a:r>
            <a:endParaRPr lang="ru-RU" sz="1400" dirty="0"/>
          </a:p>
        </p:txBody>
      </p:sp>
      <p:sp>
        <p:nvSpPr>
          <p:cNvPr id="14" name="Выноска 2 (без границы) 13"/>
          <p:cNvSpPr/>
          <p:nvPr/>
        </p:nvSpPr>
        <p:spPr>
          <a:xfrm>
            <a:off x="10623550" y="5854699"/>
            <a:ext cx="1419225" cy="524669"/>
          </a:xfrm>
          <a:prstGeom prst="callout2">
            <a:avLst>
              <a:gd name="adj1" fmla="val 18750"/>
              <a:gd name="adj2" fmla="val -8333"/>
              <a:gd name="adj3" fmla="val 18750"/>
              <a:gd name="adj4" fmla="val -16667"/>
              <a:gd name="adj5" fmla="val -15773"/>
              <a:gd name="adj6" fmla="val -2429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10.</a:t>
            </a:r>
          </a:p>
          <a:p>
            <a:pPr algn="ctr"/>
            <a:r>
              <a:rPr lang="en-US" sz="1400" dirty="0" smtClean="0"/>
              <a:t>Click</a:t>
            </a:r>
            <a:endParaRPr lang="ru-RU" sz="1400" dirty="0"/>
          </a:p>
        </p:txBody>
      </p:sp>
    </p:spTree>
    <p:extLst>
      <p:ext uri="{BB962C8B-B14F-4D97-AF65-F5344CB8AC3E}">
        <p14:creationId xmlns:p14="http://schemas.microsoft.com/office/powerpoint/2010/main" val="37532031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12192000" cy="6946900"/>
          </a:xfrm>
          <a:prstGeom prst="rect">
            <a:avLst/>
          </a:prstGeom>
        </p:spPr>
      </p:pic>
      <p:sp>
        <p:nvSpPr>
          <p:cNvPr id="5" name="Выноска со стрелкой вверх 4"/>
          <p:cNvSpPr/>
          <p:nvPr/>
        </p:nvSpPr>
        <p:spPr>
          <a:xfrm>
            <a:off x="7616823" y="3979366"/>
            <a:ext cx="2200275" cy="993776"/>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500" dirty="0" smtClean="0"/>
              <a:t>5.</a:t>
            </a:r>
          </a:p>
          <a:p>
            <a:pPr algn="ctr"/>
            <a:r>
              <a:rPr lang="ru-RU" sz="1500" dirty="0" smtClean="0"/>
              <a:t>Перейти к списку пациентов.</a:t>
            </a:r>
          </a:p>
        </p:txBody>
      </p:sp>
      <p:sp>
        <p:nvSpPr>
          <p:cNvPr id="6" name="Выноска со стрелкой влево 5"/>
          <p:cNvSpPr/>
          <p:nvPr/>
        </p:nvSpPr>
        <p:spPr>
          <a:xfrm>
            <a:off x="3667125" y="734618"/>
            <a:ext cx="1704975" cy="660399"/>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1.</a:t>
            </a:r>
          </a:p>
          <a:p>
            <a:pPr algn="ctr"/>
            <a:r>
              <a:rPr lang="ru-RU" sz="1400" dirty="0" smtClean="0"/>
              <a:t>Нажимаем</a:t>
            </a:r>
            <a:r>
              <a:rPr lang="en-US" sz="1400" dirty="0" smtClean="0"/>
              <a:t>.</a:t>
            </a:r>
            <a:endParaRPr lang="ru-RU" sz="1400" dirty="0"/>
          </a:p>
        </p:txBody>
      </p:sp>
      <p:sp>
        <p:nvSpPr>
          <p:cNvPr id="7" name="Выноска 2 (без границы) 6"/>
          <p:cNvSpPr/>
          <p:nvPr/>
        </p:nvSpPr>
        <p:spPr>
          <a:xfrm>
            <a:off x="2463799" y="3287515"/>
            <a:ext cx="1419225" cy="883444"/>
          </a:xfrm>
          <a:prstGeom prst="callout2">
            <a:avLst>
              <a:gd name="adj1" fmla="val 18750"/>
              <a:gd name="adj2" fmla="val -8333"/>
              <a:gd name="adj3" fmla="val 18750"/>
              <a:gd name="adj4" fmla="val -16667"/>
              <a:gd name="adj5" fmla="val -66309"/>
              <a:gd name="adj6" fmla="val -39509"/>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2</a:t>
            </a:r>
            <a:r>
              <a:rPr lang="ru-RU" sz="1400" dirty="0" smtClean="0"/>
              <a:t>.</a:t>
            </a:r>
          </a:p>
          <a:p>
            <a:pPr algn="ctr"/>
            <a:r>
              <a:rPr lang="ru-RU" sz="1400" dirty="0" smtClean="0"/>
              <a:t>Редактируем.</a:t>
            </a:r>
          </a:p>
        </p:txBody>
      </p:sp>
      <p:sp>
        <p:nvSpPr>
          <p:cNvPr id="9" name="Выноска 2 (без границы) 8"/>
          <p:cNvSpPr/>
          <p:nvPr/>
        </p:nvSpPr>
        <p:spPr>
          <a:xfrm>
            <a:off x="4368799" y="3287515"/>
            <a:ext cx="1130301" cy="883444"/>
          </a:xfrm>
          <a:prstGeom prst="callout2">
            <a:avLst>
              <a:gd name="adj1" fmla="val 18750"/>
              <a:gd name="adj2" fmla="val -8333"/>
              <a:gd name="adj3" fmla="val 18750"/>
              <a:gd name="adj4" fmla="val -16667"/>
              <a:gd name="adj5" fmla="val -79247"/>
              <a:gd name="adj6" fmla="val -8770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3.</a:t>
            </a:r>
          </a:p>
          <a:p>
            <a:pPr algn="ctr"/>
            <a:r>
              <a:rPr lang="ru-RU" sz="1400" dirty="0" smtClean="0"/>
              <a:t>Дата визита.</a:t>
            </a:r>
          </a:p>
        </p:txBody>
      </p:sp>
      <p:sp>
        <p:nvSpPr>
          <p:cNvPr id="10" name="Выноска 2 (без границы) 9"/>
          <p:cNvSpPr/>
          <p:nvPr/>
        </p:nvSpPr>
        <p:spPr>
          <a:xfrm flipH="1">
            <a:off x="5580062" y="3287515"/>
            <a:ext cx="1955799" cy="883444"/>
          </a:xfrm>
          <a:prstGeom prst="callout2">
            <a:avLst>
              <a:gd name="adj1" fmla="val 18750"/>
              <a:gd name="adj2" fmla="val -8333"/>
              <a:gd name="adj3" fmla="val 18750"/>
              <a:gd name="adj4" fmla="val -16667"/>
              <a:gd name="adj5" fmla="val -73497"/>
              <a:gd name="adj6" fmla="val -84886"/>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4.</a:t>
            </a:r>
          </a:p>
          <a:p>
            <a:pPr algn="ctr"/>
            <a:r>
              <a:rPr lang="ru-RU" sz="1400" dirty="0" smtClean="0"/>
              <a:t>Стоимость и последняя сумма уплаченная сумма.</a:t>
            </a:r>
          </a:p>
        </p:txBody>
      </p:sp>
    </p:spTree>
    <p:extLst>
      <p:ext uri="{BB962C8B-B14F-4D97-AF65-F5344CB8AC3E}">
        <p14:creationId xmlns:p14="http://schemas.microsoft.com/office/powerpoint/2010/main" val="2592973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stretch>
            <a:fillRect/>
          </a:stretch>
        </p:blipFill>
        <p:spPr>
          <a:xfrm>
            <a:off x="0" y="0"/>
            <a:ext cx="12192000" cy="6858000"/>
          </a:xfrm>
          <a:prstGeom prst="rect">
            <a:avLst/>
          </a:prstGeom>
        </p:spPr>
      </p:pic>
      <p:sp>
        <p:nvSpPr>
          <p:cNvPr id="2" name="Выноска со стрелкой вниз 1"/>
          <p:cNvSpPr/>
          <p:nvPr/>
        </p:nvSpPr>
        <p:spPr>
          <a:xfrm>
            <a:off x="2510970" y="4296229"/>
            <a:ext cx="4122057" cy="1026886"/>
          </a:xfrm>
          <a:prstGeom prst="downArrowCallout">
            <a:avLst/>
          </a:prstGeom>
          <a:solidFill>
            <a:schemeClr val="accent6">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CLICK</a:t>
            </a:r>
            <a:endParaRPr lang="ru-RU" sz="2000" dirty="0"/>
          </a:p>
        </p:txBody>
      </p:sp>
      <p:sp>
        <p:nvSpPr>
          <p:cNvPr id="4" name="Овал 3"/>
          <p:cNvSpPr/>
          <p:nvPr/>
        </p:nvSpPr>
        <p:spPr>
          <a:xfrm>
            <a:off x="347471" y="311186"/>
            <a:ext cx="3432627" cy="137131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Begin work.</a:t>
            </a:r>
            <a:endParaRPr lang="ru-RU" sz="3000" dirty="0"/>
          </a:p>
        </p:txBody>
      </p:sp>
      <p:sp>
        <p:nvSpPr>
          <p:cNvPr id="7" name="Скругленный прямоугольник 6"/>
          <p:cNvSpPr/>
          <p:nvPr/>
        </p:nvSpPr>
        <p:spPr>
          <a:xfrm>
            <a:off x="4419600" y="311186"/>
            <a:ext cx="7489225" cy="149221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 can work with </a:t>
            </a:r>
            <a:r>
              <a:rPr lang="en-US" sz="1600" dirty="0" smtClean="0"/>
              <a:t>our </a:t>
            </a:r>
            <a:r>
              <a:rPr lang="en-US" sz="1600" dirty="0"/>
              <a:t>free</a:t>
            </a:r>
            <a:r>
              <a:rPr lang="en-US" sz="1600" dirty="0" smtClean="0"/>
              <a:t> software:   </a:t>
            </a:r>
            <a:r>
              <a:rPr lang="en-US" sz="1600" dirty="0"/>
              <a:t>from home, </a:t>
            </a:r>
            <a:r>
              <a:rPr lang="en-US" sz="1600" dirty="0" smtClean="0"/>
              <a:t>  in car and etc.</a:t>
            </a:r>
            <a:r>
              <a:rPr lang="ru-RU" sz="1600" dirty="0" smtClean="0"/>
              <a:t>, </a:t>
            </a:r>
            <a:r>
              <a:rPr lang="en-US" sz="1600" dirty="0" smtClean="0"/>
              <a:t>everywhere </a:t>
            </a:r>
            <a:r>
              <a:rPr lang="en-US" sz="1600" dirty="0"/>
              <a:t>where </a:t>
            </a:r>
            <a:r>
              <a:rPr lang="en-US" sz="1600" dirty="0" smtClean="0"/>
              <a:t>there is an internet connection. </a:t>
            </a:r>
            <a:r>
              <a:rPr lang="en-US" sz="1600" dirty="0"/>
              <a:t>We adapt program </a:t>
            </a:r>
            <a:r>
              <a:rPr lang="en-US" sz="1600" dirty="0" smtClean="0"/>
              <a:t>for you</a:t>
            </a:r>
            <a:r>
              <a:rPr lang="en-US" sz="1600" dirty="0"/>
              <a:t>. We </a:t>
            </a:r>
            <a:r>
              <a:rPr lang="en-US" sz="1600" dirty="0" smtClean="0"/>
              <a:t>added all what </a:t>
            </a:r>
            <a:r>
              <a:rPr lang="en-US" sz="1600" dirty="0"/>
              <a:t>you need: your schedule, patient cards, medical  history,  </a:t>
            </a:r>
            <a:r>
              <a:rPr lang="en-US" sz="1600" dirty="0" smtClean="0"/>
              <a:t>download function for documents, </a:t>
            </a:r>
            <a:r>
              <a:rPr lang="en-US" sz="1600" dirty="0"/>
              <a:t>X-rays, </a:t>
            </a:r>
            <a:r>
              <a:rPr lang="en-US" sz="1600" dirty="0" smtClean="0"/>
              <a:t>analyzes. </a:t>
            </a:r>
            <a:r>
              <a:rPr lang="en-US" sz="1600" dirty="0"/>
              <a:t>W</a:t>
            </a:r>
            <a:r>
              <a:rPr lang="en-US" sz="1600" dirty="0" smtClean="0"/>
              <a:t>e </a:t>
            </a:r>
            <a:r>
              <a:rPr lang="en-US" sz="1600" dirty="0"/>
              <a:t>give you a free office web site on the </a:t>
            </a:r>
            <a:r>
              <a:rPr lang="en-US" sz="1600" dirty="0" smtClean="0"/>
              <a:t>Internet. First you need to read all </a:t>
            </a:r>
            <a:r>
              <a:rPr lang="en-US" sz="1600" dirty="0"/>
              <a:t>the </a:t>
            </a:r>
            <a:r>
              <a:rPr lang="en-US" sz="1600" dirty="0" smtClean="0"/>
              <a:t>instructions below.</a:t>
            </a:r>
            <a:endParaRPr lang="ru-RU" sz="1600" dirty="0"/>
          </a:p>
        </p:txBody>
      </p:sp>
    </p:spTree>
    <p:extLst>
      <p:ext uri="{BB962C8B-B14F-4D97-AF65-F5344CB8AC3E}">
        <p14:creationId xmlns:p14="http://schemas.microsoft.com/office/powerpoint/2010/main" val="26392048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p:cNvPicPr>
            <a:picLocks noChangeAspect="1"/>
          </p:cNvPicPr>
          <p:nvPr/>
        </p:nvPicPr>
        <p:blipFill>
          <a:blip r:embed="rId2"/>
          <a:stretch>
            <a:fillRect/>
          </a:stretch>
        </p:blipFill>
        <p:spPr>
          <a:xfrm>
            <a:off x="1" y="0"/>
            <a:ext cx="12192000" cy="6858000"/>
          </a:xfrm>
          <a:prstGeom prst="rect">
            <a:avLst/>
          </a:prstGeom>
        </p:spPr>
      </p:pic>
      <p:sp>
        <p:nvSpPr>
          <p:cNvPr id="12" name="Выноска со стрелкой вверх 11"/>
          <p:cNvSpPr/>
          <p:nvPr/>
        </p:nvSpPr>
        <p:spPr>
          <a:xfrm>
            <a:off x="8251823" y="3836196"/>
            <a:ext cx="2200275" cy="993776"/>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500" dirty="0" smtClean="0"/>
              <a:t>5.</a:t>
            </a:r>
          </a:p>
          <a:p>
            <a:pPr algn="ctr"/>
            <a:r>
              <a:rPr lang="en-US" sz="1500" dirty="0" smtClean="0"/>
              <a:t>Go to</a:t>
            </a:r>
            <a:r>
              <a:rPr lang="ru-RU" sz="1500" dirty="0" smtClean="0"/>
              <a:t> </a:t>
            </a:r>
            <a:r>
              <a:rPr lang="en-US" sz="1500" dirty="0" smtClean="0"/>
              <a:t>the patients list</a:t>
            </a:r>
            <a:r>
              <a:rPr lang="ru-RU" sz="1500" dirty="0" smtClean="0"/>
              <a:t>.</a:t>
            </a:r>
          </a:p>
        </p:txBody>
      </p:sp>
      <p:sp>
        <p:nvSpPr>
          <p:cNvPr id="13" name="Выноска со стрелкой влево 12"/>
          <p:cNvSpPr/>
          <p:nvPr/>
        </p:nvSpPr>
        <p:spPr>
          <a:xfrm>
            <a:off x="2943225" y="747318"/>
            <a:ext cx="1704975" cy="660399"/>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1.</a:t>
            </a:r>
          </a:p>
          <a:p>
            <a:pPr algn="ctr"/>
            <a:r>
              <a:rPr lang="en-US" sz="1400" dirty="0" smtClean="0"/>
              <a:t>Click.</a:t>
            </a:r>
            <a:endParaRPr lang="ru-RU" sz="1400" dirty="0"/>
          </a:p>
        </p:txBody>
      </p:sp>
      <p:sp>
        <p:nvSpPr>
          <p:cNvPr id="15" name="Выноска 2 (без границы) 14"/>
          <p:cNvSpPr/>
          <p:nvPr/>
        </p:nvSpPr>
        <p:spPr>
          <a:xfrm>
            <a:off x="4328316" y="3109715"/>
            <a:ext cx="1130301" cy="883444"/>
          </a:xfrm>
          <a:prstGeom prst="callout2">
            <a:avLst>
              <a:gd name="adj1" fmla="val 18750"/>
              <a:gd name="adj2" fmla="val -8333"/>
              <a:gd name="adj3" fmla="val 18750"/>
              <a:gd name="adj4" fmla="val -16667"/>
              <a:gd name="adj5" fmla="val -79247"/>
              <a:gd name="adj6" fmla="val -8770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3.</a:t>
            </a:r>
          </a:p>
          <a:p>
            <a:pPr algn="ctr"/>
            <a:r>
              <a:rPr lang="en-US" sz="1400" dirty="0" smtClean="0"/>
              <a:t>Data of visit</a:t>
            </a:r>
            <a:r>
              <a:rPr lang="ru-RU" sz="1400" dirty="0" smtClean="0"/>
              <a:t>.</a:t>
            </a:r>
          </a:p>
        </p:txBody>
      </p:sp>
      <p:pic>
        <p:nvPicPr>
          <p:cNvPr id="2" name="Рисунок 1"/>
          <p:cNvPicPr>
            <a:picLocks noChangeAspect="1"/>
          </p:cNvPicPr>
          <p:nvPr/>
        </p:nvPicPr>
        <p:blipFill>
          <a:blip r:embed="rId3"/>
          <a:stretch>
            <a:fillRect/>
          </a:stretch>
        </p:blipFill>
        <p:spPr>
          <a:xfrm>
            <a:off x="1690687" y="2881115"/>
            <a:ext cx="1724025" cy="219075"/>
          </a:xfrm>
          <a:prstGeom prst="rect">
            <a:avLst/>
          </a:prstGeom>
        </p:spPr>
      </p:pic>
      <p:sp>
        <p:nvSpPr>
          <p:cNvPr id="14" name="Выноска 2 (без границы) 13"/>
          <p:cNvSpPr/>
          <p:nvPr/>
        </p:nvSpPr>
        <p:spPr>
          <a:xfrm>
            <a:off x="2233612" y="3100190"/>
            <a:ext cx="1419225" cy="883444"/>
          </a:xfrm>
          <a:prstGeom prst="callout2">
            <a:avLst>
              <a:gd name="adj1" fmla="val 18750"/>
              <a:gd name="adj2" fmla="val -8333"/>
              <a:gd name="adj3" fmla="val 18750"/>
              <a:gd name="adj4" fmla="val -16667"/>
              <a:gd name="adj5" fmla="val -66309"/>
              <a:gd name="adj6" fmla="val -39509"/>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2</a:t>
            </a:r>
            <a:r>
              <a:rPr lang="ru-RU" sz="1400" dirty="0" smtClean="0"/>
              <a:t>.</a:t>
            </a:r>
          </a:p>
          <a:p>
            <a:pPr algn="ctr"/>
            <a:r>
              <a:rPr lang="en-US" sz="1400" dirty="0" smtClean="0"/>
              <a:t>Edit</a:t>
            </a:r>
            <a:r>
              <a:rPr lang="ru-RU" sz="1400" dirty="0" smtClean="0"/>
              <a:t>.</a:t>
            </a:r>
          </a:p>
        </p:txBody>
      </p:sp>
      <p:pic>
        <p:nvPicPr>
          <p:cNvPr id="9" name="Рисунок 8"/>
          <p:cNvPicPr>
            <a:picLocks noChangeAspect="1"/>
          </p:cNvPicPr>
          <p:nvPr/>
        </p:nvPicPr>
        <p:blipFill>
          <a:blip r:embed="rId4"/>
          <a:stretch>
            <a:fillRect/>
          </a:stretch>
        </p:blipFill>
        <p:spPr>
          <a:xfrm>
            <a:off x="8539161" y="2782354"/>
            <a:ext cx="1912937" cy="416595"/>
          </a:xfrm>
          <a:prstGeom prst="rect">
            <a:avLst/>
          </a:prstGeom>
        </p:spPr>
      </p:pic>
      <p:sp>
        <p:nvSpPr>
          <p:cNvPr id="16" name="Выноска 2 (без границы) 15"/>
          <p:cNvSpPr/>
          <p:nvPr/>
        </p:nvSpPr>
        <p:spPr>
          <a:xfrm flipH="1">
            <a:off x="6280146" y="3109715"/>
            <a:ext cx="1955799" cy="883444"/>
          </a:xfrm>
          <a:prstGeom prst="callout2">
            <a:avLst>
              <a:gd name="adj1" fmla="val 18750"/>
              <a:gd name="adj2" fmla="val -8333"/>
              <a:gd name="adj3" fmla="val 18750"/>
              <a:gd name="adj4" fmla="val -16667"/>
              <a:gd name="adj5" fmla="val -68107"/>
              <a:gd name="adj6" fmla="val -26931"/>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4.</a:t>
            </a:r>
          </a:p>
          <a:p>
            <a:pPr algn="ctr"/>
            <a:r>
              <a:rPr lang="en-US" sz="1400" dirty="0" smtClean="0"/>
              <a:t>Cost and last paid price</a:t>
            </a:r>
            <a:r>
              <a:rPr lang="ru-RU" sz="1400" dirty="0" smtClean="0"/>
              <a:t>.</a:t>
            </a:r>
          </a:p>
        </p:txBody>
      </p:sp>
    </p:spTree>
    <p:extLst>
      <p:ext uri="{BB962C8B-B14F-4D97-AF65-F5344CB8AC3E}">
        <p14:creationId xmlns:p14="http://schemas.microsoft.com/office/powerpoint/2010/main" val="24479075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12192000" cy="6858000"/>
          </a:xfrm>
          <a:prstGeom prst="rect">
            <a:avLst/>
          </a:prstGeom>
        </p:spPr>
      </p:pic>
      <p:sp>
        <p:nvSpPr>
          <p:cNvPr id="6" name="Выноска со стрелкой влево 5"/>
          <p:cNvSpPr/>
          <p:nvPr/>
        </p:nvSpPr>
        <p:spPr>
          <a:xfrm>
            <a:off x="860425" y="1270000"/>
            <a:ext cx="3473450" cy="660399"/>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1.</a:t>
            </a:r>
          </a:p>
          <a:p>
            <a:pPr algn="ctr"/>
            <a:r>
              <a:rPr lang="ru-RU" sz="1400" dirty="0" smtClean="0"/>
              <a:t>Список пациентов.</a:t>
            </a:r>
            <a:endParaRPr lang="ru-RU" sz="1400" dirty="0"/>
          </a:p>
        </p:txBody>
      </p:sp>
      <p:sp>
        <p:nvSpPr>
          <p:cNvPr id="7" name="Выноска 2 (без границы) 6"/>
          <p:cNvSpPr/>
          <p:nvPr/>
        </p:nvSpPr>
        <p:spPr>
          <a:xfrm flipH="1">
            <a:off x="7548562" y="3806030"/>
            <a:ext cx="1244601" cy="883444"/>
          </a:xfrm>
          <a:prstGeom prst="callout2">
            <a:avLst>
              <a:gd name="adj1" fmla="val 18750"/>
              <a:gd name="adj2" fmla="val -8333"/>
              <a:gd name="adj3" fmla="val 18750"/>
              <a:gd name="adj4" fmla="val -16667"/>
              <a:gd name="adj5" fmla="val -198564"/>
              <a:gd name="adj6" fmla="val -8718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2</a:t>
            </a:r>
            <a:r>
              <a:rPr lang="ru-RU" sz="1400" dirty="0" smtClean="0"/>
              <a:t>.</a:t>
            </a:r>
          </a:p>
          <a:p>
            <a:pPr algn="ctr"/>
            <a:r>
              <a:rPr lang="ru-RU" sz="1400" dirty="0" smtClean="0"/>
              <a:t>Последний визит.</a:t>
            </a:r>
            <a:endParaRPr lang="ru-RU" sz="1400" dirty="0"/>
          </a:p>
        </p:txBody>
      </p:sp>
      <p:sp>
        <p:nvSpPr>
          <p:cNvPr id="8" name="Выноска со стрелкой вверх 7"/>
          <p:cNvSpPr/>
          <p:nvPr/>
        </p:nvSpPr>
        <p:spPr>
          <a:xfrm>
            <a:off x="3444875" y="2692399"/>
            <a:ext cx="2540000" cy="1209675"/>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500" dirty="0" smtClean="0"/>
              <a:t>3.</a:t>
            </a:r>
          </a:p>
          <a:p>
            <a:pPr algn="ctr"/>
            <a:r>
              <a:rPr lang="ru-RU" sz="1500" dirty="0" smtClean="0"/>
              <a:t>Необходимая информация</a:t>
            </a:r>
          </a:p>
        </p:txBody>
      </p:sp>
    </p:spTree>
    <p:extLst>
      <p:ext uri="{BB962C8B-B14F-4D97-AF65-F5344CB8AC3E}">
        <p14:creationId xmlns:p14="http://schemas.microsoft.com/office/powerpoint/2010/main" val="13052716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 y="0"/>
            <a:ext cx="12192000" cy="6858000"/>
          </a:xfrm>
          <a:prstGeom prst="rect">
            <a:avLst/>
          </a:prstGeom>
        </p:spPr>
      </p:pic>
      <p:sp>
        <p:nvSpPr>
          <p:cNvPr id="5" name="Выноска со стрелкой влево 4"/>
          <p:cNvSpPr/>
          <p:nvPr/>
        </p:nvSpPr>
        <p:spPr>
          <a:xfrm>
            <a:off x="612775" y="1241425"/>
            <a:ext cx="3473450" cy="660399"/>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1.</a:t>
            </a:r>
          </a:p>
          <a:p>
            <a:pPr algn="ctr"/>
            <a:r>
              <a:rPr lang="en-US" sz="1400" dirty="0" smtClean="0"/>
              <a:t>Patient list</a:t>
            </a:r>
            <a:r>
              <a:rPr lang="ru-RU" sz="1400" dirty="0" smtClean="0"/>
              <a:t>.</a:t>
            </a:r>
            <a:endParaRPr lang="ru-RU" sz="1400" dirty="0"/>
          </a:p>
        </p:txBody>
      </p:sp>
      <p:sp>
        <p:nvSpPr>
          <p:cNvPr id="7" name="Выноска со стрелкой вверх 6"/>
          <p:cNvSpPr/>
          <p:nvPr/>
        </p:nvSpPr>
        <p:spPr>
          <a:xfrm>
            <a:off x="3197225" y="2663824"/>
            <a:ext cx="2540000" cy="1209675"/>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500" dirty="0" smtClean="0"/>
              <a:t>3.</a:t>
            </a:r>
          </a:p>
          <a:p>
            <a:pPr algn="ctr"/>
            <a:r>
              <a:rPr lang="en-US" sz="1500" dirty="0" smtClean="0"/>
              <a:t>All information.</a:t>
            </a:r>
            <a:endParaRPr lang="ru-RU" sz="1500" dirty="0" smtClean="0"/>
          </a:p>
        </p:txBody>
      </p:sp>
      <p:pic>
        <p:nvPicPr>
          <p:cNvPr id="9" name="Рисунок 8"/>
          <p:cNvPicPr>
            <a:picLocks noChangeAspect="1"/>
          </p:cNvPicPr>
          <p:nvPr/>
        </p:nvPicPr>
        <p:blipFill>
          <a:blip r:embed="rId3"/>
          <a:stretch>
            <a:fillRect/>
          </a:stretch>
        </p:blipFill>
        <p:spPr>
          <a:xfrm>
            <a:off x="1537493" y="2890816"/>
            <a:ext cx="1624014" cy="303869"/>
          </a:xfrm>
          <a:prstGeom prst="rect">
            <a:avLst/>
          </a:prstGeom>
        </p:spPr>
      </p:pic>
      <p:pic>
        <p:nvPicPr>
          <p:cNvPr id="10" name="Рисунок 9"/>
          <p:cNvPicPr>
            <a:picLocks noChangeAspect="1"/>
          </p:cNvPicPr>
          <p:nvPr/>
        </p:nvPicPr>
        <p:blipFill>
          <a:blip r:embed="rId4"/>
          <a:stretch>
            <a:fillRect/>
          </a:stretch>
        </p:blipFill>
        <p:spPr>
          <a:xfrm>
            <a:off x="8701087" y="2890816"/>
            <a:ext cx="1912937" cy="416595"/>
          </a:xfrm>
          <a:prstGeom prst="rect">
            <a:avLst/>
          </a:prstGeom>
        </p:spPr>
      </p:pic>
      <p:sp>
        <p:nvSpPr>
          <p:cNvPr id="6" name="Выноска 2 (без границы) 5"/>
          <p:cNvSpPr/>
          <p:nvPr/>
        </p:nvSpPr>
        <p:spPr>
          <a:xfrm flipH="1">
            <a:off x="7300912" y="3777455"/>
            <a:ext cx="1244601" cy="883444"/>
          </a:xfrm>
          <a:prstGeom prst="callout2">
            <a:avLst>
              <a:gd name="adj1" fmla="val 18750"/>
              <a:gd name="adj2" fmla="val -8333"/>
              <a:gd name="adj3" fmla="val 18750"/>
              <a:gd name="adj4" fmla="val -16667"/>
              <a:gd name="adj5" fmla="val -158672"/>
              <a:gd name="adj6" fmla="val -86422"/>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2</a:t>
            </a:r>
            <a:r>
              <a:rPr lang="ru-RU" sz="1400" dirty="0" smtClean="0"/>
              <a:t>.</a:t>
            </a:r>
          </a:p>
          <a:p>
            <a:pPr algn="ctr"/>
            <a:r>
              <a:rPr lang="en-US" sz="1400" dirty="0" smtClean="0"/>
              <a:t>Last visit</a:t>
            </a:r>
            <a:r>
              <a:rPr lang="ru-RU" sz="1400" dirty="0" smtClean="0"/>
              <a:t>.</a:t>
            </a:r>
            <a:endParaRPr lang="ru-RU" sz="1400" dirty="0"/>
          </a:p>
        </p:txBody>
      </p:sp>
    </p:spTree>
    <p:extLst>
      <p:ext uri="{BB962C8B-B14F-4D97-AF65-F5344CB8AC3E}">
        <p14:creationId xmlns:p14="http://schemas.microsoft.com/office/powerpoint/2010/main" val="22854750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0" y="0"/>
            <a:ext cx="12192000" cy="6858000"/>
          </a:xfrm>
          <a:prstGeom prst="rect">
            <a:avLst/>
          </a:prstGeom>
        </p:spPr>
      </p:pic>
      <p:sp>
        <p:nvSpPr>
          <p:cNvPr id="9" name="Выноска со стрелкой вверх 8"/>
          <p:cNvSpPr/>
          <p:nvPr/>
        </p:nvSpPr>
        <p:spPr>
          <a:xfrm>
            <a:off x="3092766" y="4946777"/>
            <a:ext cx="2200275" cy="1230186"/>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500" dirty="0"/>
              <a:t>2</a:t>
            </a:r>
            <a:r>
              <a:rPr lang="ru-RU" sz="1500" dirty="0" smtClean="0"/>
              <a:t>.</a:t>
            </a:r>
          </a:p>
          <a:p>
            <a:pPr algn="ctr"/>
            <a:r>
              <a:rPr lang="ru-RU" sz="1500" dirty="0" smtClean="0"/>
              <a:t>Можем перейти в карточку пациента</a:t>
            </a:r>
            <a:r>
              <a:rPr lang="en-US" sz="1500" dirty="0" smtClean="0"/>
              <a:t>.</a:t>
            </a:r>
            <a:endParaRPr lang="ru-RU" sz="1500" dirty="0" smtClean="0"/>
          </a:p>
        </p:txBody>
      </p:sp>
      <p:sp>
        <p:nvSpPr>
          <p:cNvPr id="10" name="Выноска со стрелкой влево 9"/>
          <p:cNvSpPr/>
          <p:nvPr/>
        </p:nvSpPr>
        <p:spPr>
          <a:xfrm flipH="1">
            <a:off x="71199" y="4213383"/>
            <a:ext cx="2879216" cy="1555751"/>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1.</a:t>
            </a:r>
          </a:p>
          <a:p>
            <a:pPr algn="ctr"/>
            <a:r>
              <a:rPr lang="ru-RU" sz="1400" dirty="0" smtClean="0"/>
              <a:t>Создаем событие с существующим пациентом и сохраняем</a:t>
            </a:r>
            <a:r>
              <a:rPr lang="en-US" sz="1400" dirty="0" smtClean="0"/>
              <a:t>.</a:t>
            </a:r>
            <a:r>
              <a:rPr lang="ru-RU" sz="1400" dirty="0" smtClean="0"/>
              <a:t> Затем заново его открываем</a:t>
            </a:r>
            <a:endParaRPr lang="ru-RU" sz="1400" dirty="0"/>
          </a:p>
        </p:txBody>
      </p:sp>
      <p:sp>
        <p:nvSpPr>
          <p:cNvPr id="11" name="Выноска со стрелкой вверх 10"/>
          <p:cNvSpPr/>
          <p:nvPr/>
        </p:nvSpPr>
        <p:spPr>
          <a:xfrm>
            <a:off x="5577744" y="4946777"/>
            <a:ext cx="1614679" cy="1230186"/>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500" dirty="0" smtClean="0"/>
              <a:t>3.</a:t>
            </a:r>
          </a:p>
          <a:p>
            <a:pPr algn="ctr"/>
            <a:r>
              <a:rPr lang="ru-RU" sz="1500" dirty="0" smtClean="0"/>
              <a:t>Можем создать визит пациента</a:t>
            </a:r>
            <a:r>
              <a:rPr lang="en-US" sz="1500" dirty="0" smtClean="0"/>
              <a:t>.</a:t>
            </a:r>
            <a:endParaRPr lang="ru-RU" sz="1500" dirty="0" smtClean="0"/>
          </a:p>
        </p:txBody>
      </p:sp>
    </p:spTree>
    <p:extLst>
      <p:ext uri="{BB962C8B-B14F-4D97-AF65-F5344CB8AC3E}">
        <p14:creationId xmlns:p14="http://schemas.microsoft.com/office/powerpoint/2010/main" val="1042024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0" y="0"/>
            <a:ext cx="12192000" cy="6858000"/>
          </a:xfrm>
          <a:prstGeom prst="rect">
            <a:avLst/>
          </a:prstGeom>
        </p:spPr>
      </p:pic>
      <p:sp>
        <p:nvSpPr>
          <p:cNvPr id="8" name="Выноска со стрелкой вверх 7"/>
          <p:cNvSpPr/>
          <p:nvPr/>
        </p:nvSpPr>
        <p:spPr>
          <a:xfrm>
            <a:off x="3198685" y="5005831"/>
            <a:ext cx="2200275" cy="1230186"/>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500" dirty="0"/>
              <a:t>2</a:t>
            </a:r>
            <a:r>
              <a:rPr lang="ru-RU" sz="1500" dirty="0" smtClean="0"/>
              <a:t>.</a:t>
            </a:r>
          </a:p>
          <a:p>
            <a:pPr algn="ctr"/>
            <a:r>
              <a:rPr lang="en-US" sz="1500" dirty="0"/>
              <a:t>We can go </a:t>
            </a:r>
            <a:r>
              <a:rPr lang="en-US" sz="1500" dirty="0" smtClean="0"/>
              <a:t>to the patient's </a:t>
            </a:r>
            <a:r>
              <a:rPr lang="en-US" sz="1500" dirty="0"/>
              <a:t>card</a:t>
            </a:r>
            <a:r>
              <a:rPr lang="en-US" sz="1500" dirty="0" smtClean="0"/>
              <a:t>.</a:t>
            </a:r>
            <a:endParaRPr lang="ru-RU" sz="1500" dirty="0" smtClean="0"/>
          </a:p>
        </p:txBody>
      </p:sp>
      <p:sp>
        <p:nvSpPr>
          <p:cNvPr id="9" name="Выноска со стрелкой влево 8"/>
          <p:cNvSpPr/>
          <p:nvPr/>
        </p:nvSpPr>
        <p:spPr>
          <a:xfrm flipH="1">
            <a:off x="302036" y="4311013"/>
            <a:ext cx="2611946" cy="1682497"/>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1.</a:t>
            </a:r>
          </a:p>
          <a:p>
            <a:pPr algn="ctr"/>
            <a:r>
              <a:rPr lang="en-US" sz="1400" dirty="0"/>
              <a:t>Create </a:t>
            </a:r>
            <a:r>
              <a:rPr lang="en-US" sz="1400" dirty="0" smtClean="0"/>
              <a:t>event </a:t>
            </a:r>
            <a:r>
              <a:rPr lang="en-US" sz="1400" dirty="0"/>
              <a:t>with </a:t>
            </a:r>
            <a:r>
              <a:rPr lang="en-US" sz="1400" dirty="0" smtClean="0"/>
              <a:t>existing </a:t>
            </a:r>
            <a:r>
              <a:rPr lang="en-US" sz="1400" dirty="0"/>
              <a:t>patient and </a:t>
            </a:r>
            <a:r>
              <a:rPr lang="en-US" sz="1400" dirty="0" smtClean="0"/>
              <a:t>save it. And re-open it after.</a:t>
            </a:r>
            <a:endParaRPr lang="ru-RU" sz="1400" dirty="0"/>
          </a:p>
        </p:txBody>
      </p:sp>
      <p:sp>
        <p:nvSpPr>
          <p:cNvPr id="10" name="Выноска со стрелкой вверх 9"/>
          <p:cNvSpPr/>
          <p:nvPr/>
        </p:nvSpPr>
        <p:spPr>
          <a:xfrm>
            <a:off x="5683663" y="5005831"/>
            <a:ext cx="1614679" cy="1230186"/>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500" dirty="0" smtClean="0"/>
              <a:t>3.</a:t>
            </a:r>
          </a:p>
          <a:p>
            <a:pPr algn="ctr"/>
            <a:r>
              <a:rPr lang="en-US" sz="1500" dirty="0"/>
              <a:t>We can create a patient visit</a:t>
            </a:r>
            <a:r>
              <a:rPr lang="en-US" sz="1500" dirty="0" smtClean="0"/>
              <a:t>.</a:t>
            </a:r>
            <a:endParaRPr lang="ru-RU" sz="1500" dirty="0" smtClean="0"/>
          </a:p>
        </p:txBody>
      </p:sp>
    </p:spTree>
    <p:extLst>
      <p:ext uri="{BB962C8B-B14F-4D97-AF65-F5344CB8AC3E}">
        <p14:creationId xmlns:p14="http://schemas.microsoft.com/office/powerpoint/2010/main" val="23538177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rmAutofit/>
          </a:bodyPr>
          <a:lstStyle/>
          <a:p>
            <a:pPr marL="0" indent="0">
              <a:buNone/>
            </a:pPr>
            <a:r>
              <a:rPr lang="ru-RU" sz="14000" dirty="0"/>
              <a:t>Финансы</a:t>
            </a:r>
          </a:p>
        </p:txBody>
      </p:sp>
    </p:spTree>
    <p:extLst>
      <p:ext uri="{BB962C8B-B14F-4D97-AF65-F5344CB8AC3E}">
        <p14:creationId xmlns:p14="http://schemas.microsoft.com/office/powerpoint/2010/main" val="38417917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rmAutofit/>
          </a:bodyPr>
          <a:lstStyle/>
          <a:p>
            <a:pPr marL="0" indent="0">
              <a:buNone/>
            </a:pPr>
            <a:r>
              <a:rPr lang="en-US" sz="7000" dirty="0"/>
              <a:t>Patient balance </a:t>
            </a:r>
            <a:endParaRPr lang="ru-RU" sz="7000" dirty="0"/>
          </a:p>
        </p:txBody>
      </p:sp>
    </p:spTree>
    <p:extLst>
      <p:ext uri="{BB962C8B-B14F-4D97-AF65-F5344CB8AC3E}">
        <p14:creationId xmlns:p14="http://schemas.microsoft.com/office/powerpoint/2010/main" val="9380510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12192000" cy="6858000"/>
          </a:xfrm>
          <a:prstGeom prst="rect">
            <a:avLst/>
          </a:prstGeom>
        </p:spPr>
      </p:pic>
      <p:sp>
        <p:nvSpPr>
          <p:cNvPr id="5" name="Выноска со стрелкой влево 4"/>
          <p:cNvSpPr/>
          <p:nvPr/>
        </p:nvSpPr>
        <p:spPr>
          <a:xfrm>
            <a:off x="838200" y="1295401"/>
            <a:ext cx="1565275" cy="660399"/>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1.</a:t>
            </a:r>
          </a:p>
          <a:p>
            <a:pPr algn="ctr"/>
            <a:r>
              <a:rPr lang="ru-RU" sz="1400" dirty="0"/>
              <a:t>Н</a:t>
            </a:r>
            <a:r>
              <a:rPr lang="ru-RU" sz="1400" dirty="0" smtClean="0"/>
              <a:t>ажать</a:t>
            </a:r>
            <a:endParaRPr lang="ru-RU" sz="1400" dirty="0"/>
          </a:p>
        </p:txBody>
      </p:sp>
      <p:sp>
        <p:nvSpPr>
          <p:cNvPr id="7" name="Овал 6"/>
          <p:cNvSpPr/>
          <p:nvPr/>
        </p:nvSpPr>
        <p:spPr>
          <a:xfrm>
            <a:off x="1901952" y="123825"/>
            <a:ext cx="9162288" cy="117157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200" dirty="0" smtClean="0"/>
              <a:t>Сейчас мы вас ознакомим с финансовым функционалом. Преступим:</a:t>
            </a:r>
            <a:endParaRPr lang="ru-RU" sz="2200" dirty="0"/>
          </a:p>
        </p:txBody>
      </p:sp>
      <p:sp>
        <p:nvSpPr>
          <p:cNvPr id="9" name="Выноска 2 (без границы) 8"/>
          <p:cNvSpPr/>
          <p:nvPr/>
        </p:nvSpPr>
        <p:spPr>
          <a:xfrm>
            <a:off x="2533650" y="3585962"/>
            <a:ext cx="1419225" cy="825897"/>
          </a:xfrm>
          <a:prstGeom prst="callout2">
            <a:avLst>
              <a:gd name="adj1" fmla="val 18750"/>
              <a:gd name="adj2" fmla="val -8333"/>
              <a:gd name="adj3" fmla="val 18750"/>
              <a:gd name="adj4" fmla="val -16667"/>
              <a:gd name="adj5" fmla="val -147478"/>
              <a:gd name="adj6" fmla="val -38614"/>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r>
              <a:rPr lang="ru-RU" sz="1400" dirty="0" smtClean="0"/>
              <a:t>. Открываем карточку пациента.</a:t>
            </a:r>
            <a:endParaRPr lang="ru-RU" sz="1400" dirty="0"/>
          </a:p>
        </p:txBody>
      </p:sp>
      <p:pic>
        <p:nvPicPr>
          <p:cNvPr id="2" name="Рисунок 1"/>
          <p:cNvPicPr>
            <a:picLocks noChangeAspect="1"/>
          </p:cNvPicPr>
          <p:nvPr/>
        </p:nvPicPr>
        <p:blipFill>
          <a:blip r:embed="rId3"/>
          <a:stretch>
            <a:fillRect/>
          </a:stretch>
        </p:blipFill>
        <p:spPr>
          <a:xfrm>
            <a:off x="2719387" y="2209800"/>
            <a:ext cx="1704975" cy="723900"/>
          </a:xfrm>
          <a:prstGeom prst="rect">
            <a:avLst/>
          </a:prstGeom>
        </p:spPr>
      </p:pic>
      <p:sp>
        <p:nvSpPr>
          <p:cNvPr id="8" name="Штриховая стрелка вправо 7"/>
          <p:cNvSpPr/>
          <p:nvPr/>
        </p:nvSpPr>
        <p:spPr>
          <a:xfrm>
            <a:off x="0" y="5358384"/>
            <a:ext cx="4937760" cy="1499616"/>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4000" dirty="0" smtClean="0"/>
              <a:t>НАЧАЛО</a:t>
            </a:r>
            <a:endParaRPr lang="ru-RU" sz="4000" dirty="0"/>
          </a:p>
        </p:txBody>
      </p:sp>
    </p:spTree>
    <p:extLst>
      <p:ext uri="{BB962C8B-B14F-4D97-AF65-F5344CB8AC3E}">
        <p14:creationId xmlns:p14="http://schemas.microsoft.com/office/powerpoint/2010/main" val="9799439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 y="1"/>
            <a:ext cx="12192000" cy="6946900"/>
          </a:xfrm>
          <a:prstGeom prst="rect">
            <a:avLst/>
          </a:prstGeom>
        </p:spPr>
      </p:pic>
      <p:sp>
        <p:nvSpPr>
          <p:cNvPr id="7" name="Овал 6"/>
          <p:cNvSpPr/>
          <p:nvPr/>
        </p:nvSpPr>
        <p:spPr>
          <a:xfrm>
            <a:off x="4038600" y="152400"/>
            <a:ext cx="6175375" cy="117157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Finance functional. Open patients  list</a:t>
            </a:r>
            <a:r>
              <a:rPr lang="ru-RU" sz="2400" dirty="0" smtClean="0"/>
              <a:t>.</a:t>
            </a:r>
            <a:endParaRPr lang="ru-RU" sz="2400" dirty="0"/>
          </a:p>
        </p:txBody>
      </p:sp>
      <p:pic>
        <p:nvPicPr>
          <p:cNvPr id="8" name="Рисунок 7"/>
          <p:cNvPicPr>
            <a:picLocks noChangeAspect="1"/>
          </p:cNvPicPr>
          <p:nvPr/>
        </p:nvPicPr>
        <p:blipFill>
          <a:blip r:embed="rId3"/>
          <a:stretch>
            <a:fillRect/>
          </a:stretch>
        </p:blipFill>
        <p:spPr>
          <a:xfrm>
            <a:off x="1840706" y="1464647"/>
            <a:ext cx="1557338" cy="364154"/>
          </a:xfrm>
          <a:prstGeom prst="rect">
            <a:avLst/>
          </a:prstGeom>
        </p:spPr>
      </p:pic>
      <p:pic>
        <p:nvPicPr>
          <p:cNvPr id="10" name="Рисунок 9"/>
          <p:cNvPicPr>
            <a:picLocks noChangeAspect="1"/>
          </p:cNvPicPr>
          <p:nvPr/>
        </p:nvPicPr>
        <p:blipFill>
          <a:blip r:embed="rId4"/>
          <a:stretch>
            <a:fillRect/>
          </a:stretch>
        </p:blipFill>
        <p:spPr>
          <a:xfrm>
            <a:off x="1688304" y="3101674"/>
            <a:ext cx="1847851" cy="303869"/>
          </a:xfrm>
          <a:prstGeom prst="rect">
            <a:avLst/>
          </a:prstGeom>
        </p:spPr>
      </p:pic>
      <p:pic>
        <p:nvPicPr>
          <p:cNvPr id="11" name="Рисунок 10"/>
          <p:cNvPicPr>
            <a:picLocks noChangeAspect="1"/>
          </p:cNvPicPr>
          <p:nvPr/>
        </p:nvPicPr>
        <p:blipFill>
          <a:blip r:embed="rId5"/>
          <a:stretch>
            <a:fillRect/>
          </a:stretch>
        </p:blipFill>
        <p:spPr>
          <a:xfrm>
            <a:off x="8301038" y="3028950"/>
            <a:ext cx="2147887" cy="376593"/>
          </a:xfrm>
          <a:prstGeom prst="rect">
            <a:avLst/>
          </a:prstGeom>
        </p:spPr>
      </p:pic>
      <p:sp>
        <p:nvSpPr>
          <p:cNvPr id="5" name="Выноска со стрелкой влево 4"/>
          <p:cNvSpPr/>
          <p:nvPr/>
        </p:nvSpPr>
        <p:spPr>
          <a:xfrm>
            <a:off x="733425" y="1323977"/>
            <a:ext cx="1565275" cy="504824"/>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1.</a:t>
            </a:r>
          </a:p>
          <a:p>
            <a:pPr algn="ctr"/>
            <a:r>
              <a:rPr lang="en-US" sz="1400" dirty="0" smtClean="0"/>
              <a:t>Click</a:t>
            </a:r>
            <a:endParaRPr lang="ru-RU" sz="1400" dirty="0"/>
          </a:p>
        </p:txBody>
      </p:sp>
      <p:sp>
        <p:nvSpPr>
          <p:cNvPr id="9" name="Выноска 2 (без границы) 8"/>
          <p:cNvSpPr/>
          <p:nvPr/>
        </p:nvSpPr>
        <p:spPr>
          <a:xfrm>
            <a:off x="2619375" y="3614537"/>
            <a:ext cx="1419225" cy="825897"/>
          </a:xfrm>
          <a:prstGeom prst="callout2">
            <a:avLst>
              <a:gd name="adj1" fmla="val 18750"/>
              <a:gd name="adj2" fmla="val -8333"/>
              <a:gd name="adj3" fmla="val 18750"/>
              <a:gd name="adj4" fmla="val -16667"/>
              <a:gd name="adj5" fmla="val -147478"/>
              <a:gd name="adj6" fmla="val -38614"/>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r>
              <a:rPr lang="ru-RU" sz="1400" dirty="0" smtClean="0"/>
              <a:t>. </a:t>
            </a:r>
            <a:r>
              <a:rPr lang="en-US" sz="1400" dirty="0" smtClean="0"/>
              <a:t>Open patient </a:t>
            </a:r>
            <a:r>
              <a:rPr lang="en-US" sz="1400" dirty="0"/>
              <a:t>i</a:t>
            </a:r>
            <a:r>
              <a:rPr lang="en-US" sz="1400" dirty="0" smtClean="0"/>
              <a:t>nformation</a:t>
            </a:r>
            <a:r>
              <a:rPr lang="ru-RU" sz="1400" dirty="0" smtClean="0"/>
              <a:t>.</a:t>
            </a:r>
            <a:endParaRPr lang="ru-RU" sz="1400" dirty="0"/>
          </a:p>
        </p:txBody>
      </p:sp>
      <p:sp>
        <p:nvSpPr>
          <p:cNvPr id="12" name="Штриховая стрелка вправо 11"/>
          <p:cNvSpPr/>
          <p:nvPr/>
        </p:nvSpPr>
        <p:spPr>
          <a:xfrm>
            <a:off x="0" y="5358384"/>
            <a:ext cx="4937760" cy="1499616"/>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dirty="0" smtClean="0"/>
              <a:t>START</a:t>
            </a:r>
            <a:endParaRPr lang="ru-RU" sz="4000" dirty="0"/>
          </a:p>
        </p:txBody>
      </p:sp>
    </p:spTree>
    <p:extLst>
      <p:ext uri="{BB962C8B-B14F-4D97-AF65-F5344CB8AC3E}">
        <p14:creationId xmlns:p14="http://schemas.microsoft.com/office/powerpoint/2010/main" val="263382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p:cNvPicPr>
            <a:picLocks noChangeAspect="1"/>
          </p:cNvPicPr>
          <p:nvPr/>
        </p:nvPicPr>
        <p:blipFill>
          <a:blip r:embed="rId2"/>
          <a:stretch>
            <a:fillRect/>
          </a:stretch>
        </p:blipFill>
        <p:spPr>
          <a:xfrm>
            <a:off x="0" y="0"/>
            <a:ext cx="12192000" cy="6946900"/>
          </a:xfrm>
          <a:prstGeom prst="rect">
            <a:avLst/>
          </a:prstGeom>
        </p:spPr>
      </p:pic>
      <p:sp>
        <p:nvSpPr>
          <p:cNvPr id="8" name="Выноска со стрелкой влево 7"/>
          <p:cNvSpPr/>
          <p:nvPr/>
        </p:nvSpPr>
        <p:spPr>
          <a:xfrm>
            <a:off x="3711575" y="758029"/>
            <a:ext cx="3473450" cy="660399"/>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a:t>
            </a:r>
          </a:p>
          <a:p>
            <a:pPr algn="ctr"/>
            <a:r>
              <a:rPr lang="ru-RU" sz="1400" dirty="0" smtClean="0"/>
              <a:t>Выбираем.</a:t>
            </a:r>
            <a:endParaRPr lang="ru-RU" sz="1400" dirty="0"/>
          </a:p>
        </p:txBody>
      </p:sp>
      <p:sp>
        <p:nvSpPr>
          <p:cNvPr id="9" name="Выноска 2 (без границы) 8"/>
          <p:cNvSpPr/>
          <p:nvPr/>
        </p:nvSpPr>
        <p:spPr>
          <a:xfrm>
            <a:off x="4145216" y="3375182"/>
            <a:ext cx="1950784" cy="883444"/>
          </a:xfrm>
          <a:prstGeom prst="callout2">
            <a:avLst>
              <a:gd name="adj1" fmla="val 18750"/>
              <a:gd name="adj2" fmla="val -8333"/>
              <a:gd name="adj3" fmla="val 18750"/>
              <a:gd name="adj4" fmla="val -16667"/>
              <a:gd name="adj5" fmla="val -76890"/>
              <a:gd name="adj6" fmla="val -11028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2</a:t>
            </a:r>
            <a:r>
              <a:rPr lang="ru-RU" sz="1400" dirty="0" smtClean="0"/>
              <a:t>.</a:t>
            </a:r>
          </a:p>
          <a:p>
            <a:pPr algn="ctr"/>
            <a:r>
              <a:rPr lang="ru-RU" sz="1400" dirty="0" smtClean="0"/>
              <a:t>Нажимаем.</a:t>
            </a:r>
            <a:endParaRPr lang="ru-RU" sz="1400" dirty="0"/>
          </a:p>
        </p:txBody>
      </p:sp>
    </p:spTree>
    <p:extLst>
      <p:ext uri="{BB962C8B-B14F-4D97-AF65-F5344CB8AC3E}">
        <p14:creationId xmlns:p14="http://schemas.microsoft.com/office/powerpoint/2010/main" val="4180952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rmAutofit/>
          </a:bodyPr>
          <a:lstStyle/>
          <a:p>
            <a:pPr marL="0" indent="0">
              <a:buNone/>
            </a:pPr>
            <a:r>
              <a:rPr lang="ru-RU" sz="9600" dirty="0" smtClean="0"/>
              <a:t>Расписание</a:t>
            </a:r>
            <a:endParaRPr lang="ru-RU" sz="9600" dirty="0"/>
          </a:p>
        </p:txBody>
      </p:sp>
    </p:spTree>
    <p:extLst>
      <p:ext uri="{BB962C8B-B14F-4D97-AF65-F5344CB8AC3E}">
        <p14:creationId xmlns:p14="http://schemas.microsoft.com/office/powerpoint/2010/main" val="5328870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p:cNvPicPr>
            <a:picLocks noChangeAspect="1"/>
          </p:cNvPicPr>
          <p:nvPr/>
        </p:nvPicPr>
        <p:blipFill>
          <a:blip r:embed="rId2"/>
          <a:stretch>
            <a:fillRect/>
          </a:stretch>
        </p:blipFill>
        <p:spPr>
          <a:xfrm>
            <a:off x="0" y="0"/>
            <a:ext cx="12192000" cy="6858000"/>
          </a:xfrm>
          <a:prstGeom prst="rect">
            <a:avLst/>
          </a:prstGeom>
        </p:spPr>
      </p:pic>
      <p:sp>
        <p:nvSpPr>
          <p:cNvPr id="8" name="Выноска со стрелкой влево 7"/>
          <p:cNvSpPr/>
          <p:nvPr/>
        </p:nvSpPr>
        <p:spPr>
          <a:xfrm>
            <a:off x="2891065" y="767750"/>
            <a:ext cx="3473450" cy="660399"/>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a:t>
            </a:r>
          </a:p>
          <a:p>
            <a:pPr algn="ctr"/>
            <a:r>
              <a:rPr lang="en-US" sz="1400" dirty="0" smtClean="0"/>
              <a:t>Click</a:t>
            </a:r>
            <a:r>
              <a:rPr lang="ru-RU" sz="1400" dirty="0" smtClean="0"/>
              <a:t>.</a:t>
            </a:r>
            <a:endParaRPr lang="ru-RU" sz="1400" dirty="0"/>
          </a:p>
        </p:txBody>
      </p:sp>
      <p:pic>
        <p:nvPicPr>
          <p:cNvPr id="6" name="Рисунок 5"/>
          <p:cNvPicPr>
            <a:picLocks noChangeAspect="1"/>
          </p:cNvPicPr>
          <p:nvPr/>
        </p:nvPicPr>
        <p:blipFill>
          <a:blip r:embed="rId3"/>
          <a:stretch>
            <a:fillRect/>
          </a:stretch>
        </p:blipFill>
        <p:spPr>
          <a:xfrm>
            <a:off x="1716880" y="2705634"/>
            <a:ext cx="1847851" cy="303869"/>
          </a:xfrm>
          <a:prstGeom prst="rect">
            <a:avLst/>
          </a:prstGeom>
        </p:spPr>
      </p:pic>
      <p:pic>
        <p:nvPicPr>
          <p:cNvPr id="10" name="Рисунок 9"/>
          <p:cNvPicPr>
            <a:picLocks noChangeAspect="1"/>
          </p:cNvPicPr>
          <p:nvPr/>
        </p:nvPicPr>
        <p:blipFill>
          <a:blip r:embed="rId4"/>
          <a:stretch>
            <a:fillRect/>
          </a:stretch>
        </p:blipFill>
        <p:spPr>
          <a:xfrm>
            <a:off x="8570264" y="2730761"/>
            <a:ext cx="2081213" cy="416595"/>
          </a:xfrm>
          <a:prstGeom prst="rect">
            <a:avLst/>
          </a:prstGeom>
        </p:spPr>
      </p:pic>
      <p:sp>
        <p:nvSpPr>
          <p:cNvPr id="9" name="Выноска 2 (без границы) 8"/>
          <p:cNvSpPr/>
          <p:nvPr/>
        </p:nvSpPr>
        <p:spPr>
          <a:xfrm>
            <a:off x="3489226" y="3009503"/>
            <a:ext cx="989467" cy="883444"/>
          </a:xfrm>
          <a:prstGeom prst="callout2">
            <a:avLst>
              <a:gd name="adj1" fmla="val 18750"/>
              <a:gd name="adj2" fmla="val -8333"/>
              <a:gd name="adj3" fmla="val 18750"/>
              <a:gd name="adj4" fmla="val -16667"/>
              <a:gd name="adj5" fmla="val -49704"/>
              <a:gd name="adj6" fmla="val -171542"/>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2</a:t>
            </a:r>
            <a:r>
              <a:rPr lang="ru-RU" sz="1400" dirty="0" smtClean="0"/>
              <a:t>.</a:t>
            </a:r>
          </a:p>
          <a:p>
            <a:pPr algn="ctr"/>
            <a:r>
              <a:rPr lang="en-US" sz="1400" dirty="0" smtClean="0"/>
              <a:t>Open</a:t>
            </a:r>
            <a:r>
              <a:rPr lang="ru-RU" sz="1400" dirty="0" smtClean="0"/>
              <a:t>.</a:t>
            </a:r>
            <a:endParaRPr lang="ru-RU" sz="1400" dirty="0"/>
          </a:p>
        </p:txBody>
      </p:sp>
    </p:spTree>
    <p:extLst>
      <p:ext uri="{BB962C8B-B14F-4D97-AF65-F5344CB8AC3E}">
        <p14:creationId xmlns:p14="http://schemas.microsoft.com/office/powerpoint/2010/main" val="17195988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12192000" cy="6858000"/>
          </a:xfrm>
          <a:prstGeom prst="rect">
            <a:avLst/>
          </a:prstGeom>
        </p:spPr>
      </p:pic>
      <p:sp>
        <p:nvSpPr>
          <p:cNvPr id="6" name="Овал 5"/>
          <p:cNvSpPr/>
          <p:nvPr/>
        </p:nvSpPr>
        <p:spPr>
          <a:xfrm>
            <a:off x="3739896" y="264627"/>
            <a:ext cx="6353427" cy="8851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Финансовый учет в программе.</a:t>
            </a:r>
          </a:p>
          <a:p>
            <a:pPr algn="ctr"/>
            <a:r>
              <a:rPr lang="ru-RU" dirty="0" smtClean="0"/>
              <a:t>Смотрим внимательно.</a:t>
            </a:r>
            <a:endParaRPr lang="ru-RU" dirty="0"/>
          </a:p>
        </p:txBody>
      </p:sp>
      <p:sp>
        <p:nvSpPr>
          <p:cNvPr id="7" name="Выноска 1 (граница и черта) 6"/>
          <p:cNvSpPr/>
          <p:nvPr/>
        </p:nvSpPr>
        <p:spPr>
          <a:xfrm>
            <a:off x="2709861" y="3249154"/>
            <a:ext cx="2149478" cy="359691"/>
          </a:xfrm>
          <a:prstGeom prst="accentBorderCallout1">
            <a:avLst>
              <a:gd name="adj1" fmla="val 18750"/>
              <a:gd name="adj2" fmla="val -8333"/>
              <a:gd name="adj3" fmla="val 209195"/>
              <a:gd name="adj4" fmla="val -4240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 Стоимость услуг.</a:t>
            </a:r>
            <a:endParaRPr lang="ru-RU" sz="1400" dirty="0"/>
          </a:p>
        </p:txBody>
      </p:sp>
      <p:sp>
        <p:nvSpPr>
          <p:cNvPr id="8" name="Выноска 1 (граница и черта) 7"/>
          <p:cNvSpPr/>
          <p:nvPr/>
        </p:nvSpPr>
        <p:spPr>
          <a:xfrm>
            <a:off x="2709861" y="3864777"/>
            <a:ext cx="2738439" cy="346400"/>
          </a:xfrm>
          <a:prstGeom prst="accentBorderCallout1">
            <a:avLst>
              <a:gd name="adj1" fmla="val 18750"/>
              <a:gd name="adj2" fmla="val -8333"/>
              <a:gd name="adj3" fmla="val 179967"/>
              <a:gd name="adj4" fmla="val -32412"/>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2. Сумма</a:t>
            </a:r>
            <a:r>
              <a:rPr lang="ru-RU" sz="1400" dirty="0"/>
              <a:t>,</a:t>
            </a:r>
            <a:r>
              <a:rPr lang="ru-RU" sz="1400" dirty="0" smtClean="0"/>
              <a:t> уплаченная пациентом</a:t>
            </a:r>
            <a:endParaRPr lang="ru-RU" sz="1400" dirty="0"/>
          </a:p>
        </p:txBody>
      </p:sp>
      <p:sp>
        <p:nvSpPr>
          <p:cNvPr id="11" name="Выноска 1 (граница и черта) 10"/>
          <p:cNvSpPr/>
          <p:nvPr/>
        </p:nvSpPr>
        <p:spPr>
          <a:xfrm>
            <a:off x="2709861" y="4590935"/>
            <a:ext cx="3142460" cy="1066916"/>
          </a:xfrm>
          <a:prstGeom prst="accentBorderCallout1">
            <a:avLst>
              <a:gd name="adj1" fmla="val 18750"/>
              <a:gd name="adj2" fmla="val -8333"/>
              <a:gd name="adj3" fmla="val 34571"/>
              <a:gd name="adj4" fmla="val -27611"/>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3</a:t>
            </a:r>
            <a:r>
              <a:rPr lang="ru-RU" sz="1400" dirty="0" smtClean="0"/>
              <a:t>. Результат записывается в базу,  в карточке пациента видно баланс. Если денег меньше, то баланс с минусом, если больше то с плюсом. </a:t>
            </a:r>
            <a:endParaRPr lang="ru-RU" sz="1400" dirty="0"/>
          </a:p>
        </p:txBody>
      </p:sp>
      <p:sp>
        <p:nvSpPr>
          <p:cNvPr id="12" name="Выноска 1 (граница и черта) 11"/>
          <p:cNvSpPr/>
          <p:nvPr/>
        </p:nvSpPr>
        <p:spPr>
          <a:xfrm>
            <a:off x="7248920" y="3909137"/>
            <a:ext cx="3142460" cy="849476"/>
          </a:xfrm>
          <a:prstGeom prst="accentBorderCallout1">
            <a:avLst>
              <a:gd name="adj1" fmla="val 18750"/>
              <a:gd name="adj2" fmla="val -8333"/>
              <a:gd name="adj3" fmla="val 72982"/>
              <a:gd name="adj4" fmla="val -23974"/>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4. Записываем сумму, если известно.  Предварительная стоимость следующего визита. Она отобразится  в расписании.</a:t>
            </a:r>
            <a:endParaRPr lang="ru-RU" sz="1400" dirty="0"/>
          </a:p>
        </p:txBody>
      </p:sp>
    </p:spTree>
    <p:extLst>
      <p:ext uri="{BB962C8B-B14F-4D97-AF65-F5344CB8AC3E}">
        <p14:creationId xmlns:p14="http://schemas.microsoft.com/office/powerpoint/2010/main" val="40028268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 y="1"/>
            <a:ext cx="12192000" cy="6858000"/>
          </a:xfrm>
          <a:prstGeom prst="rect">
            <a:avLst/>
          </a:prstGeom>
        </p:spPr>
      </p:pic>
      <p:sp>
        <p:nvSpPr>
          <p:cNvPr id="5" name="Овал 4"/>
          <p:cNvSpPr/>
          <p:nvPr/>
        </p:nvSpPr>
        <p:spPr>
          <a:xfrm>
            <a:off x="3927473" y="150327"/>
            <a:ext cx="6175375" cy="5969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Balance </a:t>
            </a:r>
            <a:r>
              <a:rPr lang="en-US" sz="2400" dirty="0"/>
              <a:t>of </a:t>
            </a:r>
            <a:r>
              <a:rPr lang="en-US" sz="2400" dirty="0" smtClean="0"/>
              <a:t>patient </a:t>
            </a:r>
            <a:r>
              <a:rPr lang="en-US" sz="2400" dirty="0"/>
              <a:t>.</a:t>
            </a:r>
          </a:p>
        </p:txBody>
      </p:sp>
      <p:sp>
        <p:nvSpPr>
          <p:cNvPr id="6" name="Выноска 1 (граница и черта) 5"/>
          <p:cNvSpPr/>
          <p:nvPr/>
        </p:nvSpPr>
        <p:spPr>
          <a:xfrm>
            <a:off x="2719385" y="3134854"/>
            <a:ext cx="2490789" cy="359691"/>
          </a:xfrm>
          <a:prstGeom prst="accentBorderCallout1">
            <a:avLst>
              <a:gd name="adj1" fmla="val 18750"/>
              <a:gd name="adj2" fmla="val -8333"/>
              <a:gd name="adj3" fmla="val 209195"/>
              <a:gd name="adj4" fmla="val -4240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 </a:t>
            </a:r>
            <a:r>
              <a:rPr lang="en-US" sz="1400" dirty="0"/>
              <a:t>The cost of your services</a:t>
            </a:r>
            <a:r>
              <a:rPr lang="ru-RU" sz="1400" dirty="0" smtClean="0"/>
              <a:t>.</a:t>
            </a:r>
            <a:endParaRPr lang="ru-RU" sz="1400" dirty="0"/>
          </a:p>
        </p:txBody>
      </p:sp>
      <p:sp>
        <p:nvSpPr>
          <p:cNvPr id="7" name="Выноска 1 (граница и черта) 6"/>
          <p:cNvSpPr/>
          <p:nvPr/>
        </p:nvSpPr>
        <p:spPr>
          <a:xfrm>
            <a:off x="2719386" y="3750477"/>
            <a:ext cx="2738439" cy="346400"/>
          </a:xfrm>
          <a:prstGeom prst="accentBorderCallout1">
            <a:avLst>
              <a:gd name="adj1" fmla="val 18750"/>
              <a:gd name="adj2" fmla="val -8333"/>
              <a:gd name="adj3" fmla="val 179967"/>
              <a:gd name="adj4" fmla="val -32412"/>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2. </a:t>
            </a:r>
            <a:r>
              <a:rPr lang="en-US" sz="1400" dirty="0" smtClean="0"/>
              <a:t>Amount paid by client.</a:t>
            </a:r>
            <a:endParaRPr lang="ru-RU" sz="1400" dirty="0"/>
          </a:p>
        </p:txBody>
      </p:sp>
      <p:sp>
        <p:nvSpPr>
          <p:cNvPr id="8" name="Выноска 1 (граница и черта) 7"/>
          <p:cNvSpPr/>
          <p:nvPr/>
        </p:nvSpPr>
        <p:spPr>
          <a:xfrm>
            <a:off x="2719386" y="4476635"/>
            <a:ext cx="3142460" cy="1066916"/>
          </a:xfrm>
          <a:prstGeom prst="accentBorderCallout1">
            <a:avLst>
              <a:gd name="adj1" fmla="val 18750"/>
              <a:gd name="adj2" fmla="val -8333"/>
              <a:gd name="adj3" fmla="val 34571"/>
              <a:gd name="adj4" fmla="val -27611"/>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3</a:t>
            </a:r>
            <a:r>
              <a:rPr lang="ru-RU" sz="1400" dirty="0" smtClean="0"/>
              <a:t>. </a:t>
            </a:r>
            <a:r>
              <a:rPr lang="en-US" sz="1400" dirty="0"/>
              <a:t>The result is written to the database, there is a balance in the patient card. If less money, the balance with the minuses, if more is a plus.</a:t>
            </a:r>
            <a:endParaRPr lang="ru-RU" sz="1400" dirty="0"/>
          </a:p>
        </p:txBody>
      </p:sp>
      <p:sp>
        <p:nvSpPr>
          <p:cNvPr id="9" name="Выноска 1 (граница и черта) 8"/>
          <p:cNvSpPr/>
          <p:nvPr/>
        </p:nvSpPr>
        <p:spPr>
          <a:xfrm>
            <a:off x="7258445" y="3794837"/>
            <a:ext cx="3142460" cy="849476"/>
          </a:xfrm>
          <a:prstGeom prst="accentBorderCallout1">
            <a:avLst>
              <a:gd name="adj1" fmla="val 18750"/>
              <a:gd name="adj2" fmla="val -8333"/>
              <a:gd name="adj3" fmla="val 72982"/>
              <a:gd name="adj4" fmla="val -23974"/>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4</a:t>
            </a:r>
            <a:r>
              <a:rPr lang="en-US" sz="1400" dirty="0"/>
              <a:t>. </a:t>
            </a:r>
            <a:r>
              <a:rPr lang="en-US" sz="1400" dirty="0" smtClean="0"/>
              <a:t>If you </a:t>
            </a:r>
            <a:r>
              <a:rPr lang="en-US" sz="1400" dirty="0"/>
              <a:t>known </a:t>
            </a:r>
            <a:r>
              <a:rPr lang="en-US" sz="1400" dirty="0" smtClean="0"/>
              <a:t>price, write it. </a:t>
            </a:r>
            <a:r>
              <a:rPr lang="en-US" sz="1400" dirty="0"/>
              <a:t>The preliminary cost of the next visit. It is displayed in the schedule.</a:t>
            </a:r>
            <a:endParaRPr lang="ru-RU" sz="1400" dirty="0"/>
          </a:p>
        </p:txBody>
      </p:sp>
    </p:spTree>
    <p:extLst>
      <p:ext uri="{BB962C8B-B14F-4D97-AF65-F5344CB8AC3E}">
        <p14:creationId xmlns:p14="http://schemas.microsoft.com/office/powerpoint/2010/main" val="26653480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stretch>
            <a:fillRect/>
          </a:stretch>
        </p:blipFill>
        <p:spPr>
          <a:xfrm>
            <a:off x="1" y="0"/>
            <a:ext cx="12192000" cy="6858000"/>
          </a:xfrm>
          <a:prstGeom prst="rect">
            <a:avLst/>
          </a:prstGeom>
        </p:spPr>
      </p:pic>
      <p:sp>
        <p:nvSpPr>
          <p:cNvPr id="6" name="Выноска 1 (граница и черта) 5"/>
          <p:cNvSpPr/>
          <p:nvPr/>
        </p:nvSpPr>
        <p:spPr>
          <a:xfrm flipH="1">
            <a:off x="5754742" y="2801479"/>
            <a:ext cx="2236786" cy="359691"/>
          </a:xfrm>
          <a:prstGeom prst="accentBorderCallout1">
            <a:avLst>
              <a:gd name="adj1" fmla="val 18750"/>
              <a:gd name="adj2" fmla="val -8333"/>
              <a:gd name="adj3" fmla="val -52967"/>
              <a:gd name="adj4" fmla="val -2750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 Стоимость ваших услуг.</a:t>
            </a:r>
            <a:endParaRPr lang="ru-RU" sz="1400" dirty="0"/>
          </a:p>
        </p:txBody>
      </p:sp>
      <p:sp>
        <p:nvSpPr>
          <p:cNvPr id="7" name="Выноска 1 (граница и черта) 6"/>
          <p:cNvSpPr/>
          <p:nvPr/>
        </p:nvSpPr>
        <p:spPr>
          <a:xfrm flipH="1">
            <a:off x="5141858" y="3255800"/>
            <a:ext cx="2849670" cy="458950"/>
          </a:xfrm>
          <a:prstGeom prst="accentBorderCallout1">
            <a:avLst>
              <a:gd name="adj1" fmla="val 18750"/>
              <a:gd name="adj2" fmla="val -8333"/>
              <a:gd name="adj3" fmla="val -149789"/>
              <a:gd name="adj4" fmla="val -63831"/>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2. Последняя сумма, уплаченная пациентом</a:t>
            </a:r>
            <a:endParaRPr lang="ru-RU" sz="1400" dirty="0"/>
          </a:p>
        </p:txBody>
      </p:sp>
      <p:sp>
        <p:nvSpPr>
          <p:cNvPr id="8" name="Выноска 1 (граница и черта) 7"/>
          <p:cNvSpPr/>
          <p:nvPr/>
        </p:nvSpPr>
        <p:spPr>
          <a:xfrm flipH="1">
            <a:off x="6236207" y="1131414"/>
            <a:ext cx="3486597" cy="1127154"/>
          </a:xfrm>
          <a:prstGeom prst="accentBorderCallout1">
            <a:avLst>
              <a:gd name="adj1" fmla="val 28485"/>
              <a:gd name="adj2" fmla="val -3875"/>
              <a:gd name="adj3" fmla="val -44287"/>
              <a:gd name="adj4" fmla="val -2380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300" dirty="0" smtClean="0"/>
              <a:t>3. Баланс пациента. Пациент заплатил ровно столько</a:t>
            </a:r>
            <a:r>
              <a:rPr lang="ru-RU" sz="1300" dirty="0"/>
              <a:t>,</a:t>
            </a:r>
            <a:r>
              <a:rPr lang="ru-RU" sz="1300" dirty="0" smtClean="0"/>
              <a:t> сколько стоили  услуги. Если меньше, то сумма отрицательная и выделяется красным цветом, если больше, то зеленым. Данные сохраняются с страницы визита пациента.</a:t>
            </a:r>
            <a:endParaRPr lang="ru-RU" sz="1300" dirty="0"/>
          </a:p>
        </p:txBody>
      </p:sp>
      <p:sp>
        <p:nvSpPr>
          <p:cNvPr id="9" name="Овал 8"/>
          <p:cNvSpPr/>
          <p:nvPr/>
        </p:nvSpPr>
        <p:spPr>
          <a:xfrm>
            <a:off x="3232148" y="267258"/>
            <a:ext cx="6175375" cy="5969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smtClean="0"/>
              <a:t>Смотрим в карточке баланс.</a:t>
            </a:r>
            <a:endParaRPr lang="ru-RU" sz="2400" dirty="0"/>
          </a:p>
        </p:txBody>
      </p:sp>
    </p:spTree>
    <p:extLst>
      <p:ext uri="{BB962C8B-B14F-4D97-AF65-F5344CB8AC3E}">
        <p14:creationId xmlns:p14="http://schemas.microsoft.com/office/powerpoint/2010/main" val="842976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p:cNvPicPr>
            <a:picLocks noChangeAspect="1"/>
          </p:cNvPicPr>
          <p:nvPr/>
        </p:nvPicPr>
        <p:blipFill>
          <a:blip r:embed="rId2"/>
          <a:stretch>
            <a:fillRect/>
          </a:stretch>
        </p:blipFill>
        <p:spPr>
          <a:xfrm>
            <a:off x="0" y="0"/>
            <a:ext cx="12192000" cy="6858000"/>
          </a:xfrm>
          <a:prstGeom prst="rect">
            <a:avLst/>
          </a:prstGeom>
        </p:spPr>
      </p:pic>
      <p:sp>
        <p:nvSpPr>
          <p:cNvPr id="6" name="Выноска 1 (граница и черта) 5"/>
          <p:cNvSpPr/>
          <p:nvPr/>
        </p:nvSpPr>
        <p:spPr>
          <a:xfrm flipH="1">
            <a:off x="5754742" y="2801479"/>
            <a:ext cx="2236786" cy="359691"/>
          </a:xfrm>
          <a:prstGeom prst="accentBorderCallout1">
            <a:avLst>
              <a:gd name="adj1" fmla="val 18750"/>
              <a:gd name="adj2" fmla="val -8333"/>
              <a:gd name="adj3" fmla="val -52967"/>
              <a:gd name="adj4" fmla="val -2750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1. The </a:t>
            </a:r>
            <a:r>
              <a:rPr lang="en-US" sz="1400" dirty="0"/>
              <a:t>cost of your services.</a:t>
            </a:r>
            <a:endParaRPr lang="ru-RU" sz="1400" dirty="0"/>
          </a:p>
        </p:txBody>
      </p:sp>
      <p:sp>
        <p:nvSpPr>
          <p:cNvPr id="8" name="Выноска 1 (граница и черта) 7"/>
          <p:cNvSpPr/>
          <p:nvPr/>
        </p:nvSpPr>
        <p:spPr>
          <a:xfrm flipH="1">
            <a:off x="7153275" y="1131415"/>
            <a:ext cx="2628900" cy="458950"/>
          </a:xfrm>
          <a:prstGeom prst="accentBorderCallout1">
            <a:avLst>
              <a:gd name="adj1" fmla="val 18750"/>
              <a:gd name="adj2" fmla="val -8333"/>
              <a:gd name="adj3" fmla="val -112432"/>
              <a:gd name="adj4" fmla="val -31409"/>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3. The balance of the patient.</a:t>
            </a:r>
            <a:endParaRPr lang="ru-RU" sz="1500" dirty="0"/>
          </a:p>
        </p:txBody>
      </p:sp>
      <p:sp>
        <p:nvSpPr>
          <p:cNvPr id="9" name="Овал 8"/>
          <p:cNvSpPr/>
          <p:nvPr/>
        </p:nvSpPr>
        <p:spPr>
          <a:xfrm>
            <a:off x="3232148" y="267258"/>
            <a:ext cx="6175375" cy="5969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Look at the card balance.</a:t>
            </a:r>
            <a:endParaRPr lang="ru-RU" sz="2400" dirty="0"/>
          </a:p>
        </p:txBody>
      </p:sp>
      <p:pic>
        <p:nvPicPr>
          <p:cNvPr id="11" name="Рисунок 10"/>
          <p:cNvPicPr>
            <a:picLocks noChangeAspect="1"/>
          </p:cNvPicPr>
          <p:nvPr/>
        </p:nvPicPr>
        <p:blipFill>
          <a:blip r:embed="rId3"/>
          <a:stretch>
            <a:fillRect/>
          </a:stretch>
        </p:blipFill>
        <p:spPr>
          <a:xfrm>
            <a:off x="1547811" y="1679395"/>
            <a:ext cx="1557338" cy="302241"/>
          </a:xfrm>
          <a:prstGeom prst="rect">
            <a:avLst/>
          </a:prstGeom>
        </p:spPr>
      </p:pic>
      <p:pic>
        <p:nvPicPr>
          <p:cNvPr id="12" name="Рисунок 11"/>
          <p:cNvPicPr>
            <a:picLocks noChangeAspect="1"/>
          </p:cNvPicPr>
          <p:nvPr/>
        </p:nvPicPr>
        <p:blipFill>
          <a:blip r:embed="rId4"/>
          <a:stretch>
            <a:fillRect/>
          </a:stretch>
        </p:blipFill>
        <p:spPr>
          <a:xfrm>
            <a:off x="1554270" y="2829389"/>
            <a:ext cx="1847851" cy="303869"/>
          </a:xfrm>
          <a:prstGeom prst="rect">
            <a:avLst/>
          </a:prstGeom>
        </p:spPr>
      </p:pic>
      <p:pic>
        <p:nvPicPr>
          <p:cNvPr id="13" name="Рисунок 12"/>
          <p:cNvPicPr>
            <a:picLocks noChangeAspect="1"/>
          </p:cNvPicPr>
          <p:nvPr/>
        </p:nvPicPr>
        <p:blipFill>
          <a:blip r:embed="rId5"/>
          <a:stretch>
            <a:fillRect/>
          </a:stretch>
        </p:blipFill>
        <p:spPr>
          <a:xfrm>
            <a:off x="8548687" y="2829389"/>
            <a:ext cx="1912937" cy="416595"/>
          </a:xfrm>
          <a:prstGeom prst="rect">
            <a:avLst/>
          </a:prstGeom>
        </p:spPr>
      </p:pic>
      <p:sp>
        <p:nvSpPr>
          <p:cNvPr id="7" name="Выноска 1 (граница и черта) 6"/>
          <p:cNvSpPr/>
          <p:nvPr/>
        </p:nvSpPr>
        <p:spPr>
          <a:xfrm flipH="1">
            <a:off x="5141858" y="3255800"/>
            <a:ext cx="2849670" cy="458950"/>
          </a:xfrm>
          <a:prstGeom prst="accentBorderCallout1">
            <a:avLst>
              <a:gd name="adj1" fmla="val 18750"/>
              <a:gd name="adj2" fmla="val -8333"/>
              <a:gd name="adj3" fmla="val -149789"/>
              <a:gd name="adj4" fmla="val -63831"/>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2. </a:t>
            </a:r>
            <a:r>
              <a:rPr lang="en-US" sz="1400" smtClean="0"/>
              <a:t>The last </a:t>
            </a:r>
            <a:r>
              <a:rPr lang="en-US" sz="1400" dirty="0"/>
              <a:t>amount paid by patients</a:t>
            </a:r>
            <a:endParaRPr lang="ru-RU" sz="1400" dirty="0"/>
          </a:p>
        </p:txBody>
      </p:sp>
    </p:spTree>
    <p:extLst>
      <p:ext uri="{BB962C8B-B14F-4D97-AF65-F5344CB8AC3E}">
        <p14:creationId xmlns:p14="http://schemas.microsoft.com/office/powerpoint/2010/main" val="946334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 y="1"/>
            <a:ext cx="12192000" cy="6858000"/>
          </a:xfrm>
          <a:prstGeom prst="rect">
            <a:avLst/>
          </a:prstGeom>
        </p:spPr>
      </p:pic>
      <p:sp>
        <p:nvSpPr>
          <p:cNvPr id="5" name="Выноска 1 (граница и черта) 4"/>
          <p:cNvSpPr/>
          <p:nvPr/>
        </p:nvSpPr>
        <p:spPr>
          <a:xfrm flipH="1">
            <a:off x="8143874" y="788515"/>
            <a:ext cx="2026605" cy="458950"/>
          </a:xfrm>
          <a:prstGeom prst="accentBorderCallout1">
            <a:avLst>
              <a:gd name="adj1" fmla="val 18750"/>
              <a:gd name="adj2" fmla="val -8333"/>
              <a:gd name="adj3" fmla="val -60547"/>
              <a:gd name="adj4" fmla="val -22719"/>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Баланс пациента.</a:t>
            </a:r>
            <a:endParaRPr lang="ru-RU" sz="1400" dirty="0"/>
          </a:p>
        </p:txBody>
      </p:sp>
      <p:sp>
        <p:nvSpPr>
          <p:cNvPr id="6" name="Овал 5"/>
          <p:cNvSpPr/>
          <p:nvPr/>
        </p:nvSpPr>
        <p:spPr>
          <a:xfrm>
            <a:off x="2470148" y="191615"/>
            <a:ext cx="6175375" cy="5969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smtClean="0"/>
              <a:t>Смотрим в карточке баланс.</a:t>
            </a:r>
            <a:endParaRPr lang="ru-RU" sz="2400" dirty="0"/>
          </a:p>
        </p:txBody>
      </p:sp>
    </p:spTree>
    <p:extLst>
      <p:ext uri="{BB962C8B-B14F-4D97-AF65-F5344CB8AC3E}">
        <p14:creationId xmlns:p14="http://schemas.microsoft.com/office/powerpoint/2010/main" val="23956263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stretch>
            <a:fillRect/>
          </a:stretch>
        </p:blipFill>
        <p:spPr>
          <a:xfrm>
            <a:off x="1" y="0"/>
            <a:ext cx="12192000" cy="6966857"/>
          </a:xfrm>
          <a:prstGeom prst="rect">
            <a:avLst/>
          </a:prstGeom>
        </p:spPr>
      </p:pic>
      <p:sp>
        <p:nvSpPr>
          <p:cNvPr id="6" name="Выноска 1 (граница и черта) 5"/>
          <p:cNvSpPr/>
          <p:nvPr/>
        </p:nvSpPr>
        <p:spPr>
          <a:xfrm flipH="1">
            <a:off x="7402286" y="904630"/>
            <a:ext cx="2521450" cy="458950"/>
          </a:xfrm>
          <a:prstGeom prst="accentBorderCallout1">
            <a:avLst>
              <a:gd name="adj1" fmla="val 18750"/>
              <a:gd name="adj2" fmla="val -8333"/>
              <a:gd name="adj3" fmla="val -60547"/>
              <a:gd name="adj4" fmla="val -22719"/>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balance of the patient.</a:t>
            </a:r>
            <a:endParaRPr lang="ru-RU" sz="1400" dirty="0"/>
          </a:p>
        </p:txBody>
      </p:sp>
      <p:sp>
        <p:nvSpPr>
          <p:cNvPr id="7" name="Овал 6"/>
          <p:cNvSpPr/>
          <p:nvPr/>
        </p:nvSpPr>
        <p:spPr>
          <a:xfrm>
            <a:off x="2236581" y="0"/>
            <a:ext cx="6673852" cy="5969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Look at the </a:t>
            </a:r>
            <a:r>
              <a:rPr lang="en-US" sz="2400" dirty="0" smtClean="0"/>
              <a:t>patient balance in card.</a:t>
            </a:r>
            <a:endParaRPr lang="ru-RU" sz="2400" dirty="0"/>
          </a:p>
        </p:txBody>
      </p:sp>
    </p:spTree>
    <p:extLst>
      <p:ext uri="{BB962C8B-B14F-4D97-AF65-F5344CB8AC3E}">
        <p14:creationId xmlns:p14="http://schemas.microsoft.com/office/powerpoint/2010/main" val="7320673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12192000" cy="6858000"/>
          </a:xfrm>
          <a:prstGeom prst="rect">
            <a:avLst/>
          </a:prstGeom>
        </p:spPr>
      </p:pic>
      <p:sp>
        <p:nvSpPr>
          <p:cNvPr id="5" name="Выноска 1 (граница и черта) 4"/>
          <p:cNvSpPr/>
          <p:nvPr/>
        </p:nvSpPr>
        <p:spPr>
          <a:xfrm flipH="1">
            <a:off x="2466974" y="2970050"/>
            <a:ext cx="2026605" cy="458950"/>
          </a:xfrm>
          <a:prstGeom prst="accentBorderCallout1">
            <a:avLst>
              <a:gd name="adj1" fmla="val 18750"/>
              <a:gd name="adj2" fmla="val -8333"/>
              <a:gd name="adj3" fmla="val -133284"/>
              <a:gd name="adj4" fmla="val -22719"/>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Баланс пациентов.</a:t>
            </a:r>
            <a:endParaRPr lang="ru-RU" sz="1400" dirty="0"/>
          </a:p>
        </p:txBody>
      </p:sp>
      <p:sp>
        <p:nvSpPr>
          <p:cNvPr id="6" name="Овал 5"/>
          <p:cNvSpPr/>
          <p:nvPr/>
        </p:nvSpPr>
        <p:spPr>
          <a:xfrm>
            <a:off x="3232148" y="267258"/>
            <a:ext cx="7626352" cy="5969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smtClean="0"/>
              <a:t>Смотрим в списке пациентов баланс.</a:t>
            </a:r>
            <a:endParaRPr lang="ru-RU" sz="2400" dirty="0"/>
          </a:p>
        </p:txBody>
      </p:sp>
    </p:spTree>
    <p:extLst>
      <p:ext uri="{BB962C8B-B14F-4D97-AF65-F5344CB8AC3E}">
        <p14:creationId xmlns:p14="http://schemas.microsoft.com/office/powerpoint/2010/main" val="7020039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88900"/>
            <a:ext cx="12192000" cy="6946900"/>
          </a:xfrm>
          <a:prstGeom prst="rect">
            <a:avLst/>
          </a:prstGeom>
        </p:spPr>
      </p:pic>
      <p:sp>
        <p:nvSpPr>
          <p:cNvPr id="6" name="Овал 5"/>
          <p:cNvSpPr/>
          <p:nvPr/>
        </p:nvSpPr>
        <p:spPr>
          <a:xfrm>
            <a:off x="3232148" y="267258"/>
            <a:ext cx="7626352" cy="5969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Look balance </a:t>
            </a:r>
            <a:r>
              <a:rPr lang="en-US" sz="2400" dirty="0" smtClean="0"/>
              <a:t> at </a:t>
            </a:r>
            <a:r>
              <a:rPr lang="en-US" sz="2400" dirty="0"/>
              <a:t>the list of </a:t>
            </a:r>
            <a:r>
              <a:rPr lang="en-US" sz="2400" dirty="0" smtClean="0"/>
              <a:t>patients.</a:t>
            </a:r>
            <a:endParaRPr lang="ru-RU" sz="2400" dirty="0"/>
          </a:p>
        </p:txBody>
      </p:sp>
      <p:pic>
        <p:nvPicPr>
          <p:cNvPr id="7" name="Рисунок 6"/>
          <p:cNvPicPr>
            <a:picLocks noChangeAspect="1"/>
          </p:cNvPicPr>
          <p:nvPr/>
        </p:nvPicPr>
        <p:blipFill>
          <a:blip r:embed="rId3"/>
          <a:stretch>
            <a:fillRect/>
          </a:stretch>
        </p:blipFill>
        <p:spPr>
          <a:xfrm>
            <a:off x="1795462" y="1370873"/>
            <a:ext cx="1557338" cy="364154"/>
          </a:xfrm>
          <a:prstGeom prst="rect">
            <a:avLst/>
          </a:prstGeom>
        </p:spPr>
      </p:pic>
      <p:pic>
        <p:nvPicPr>
          <p:cNvPr id="8" name="Рисунок 7"/>
          <p:cNvPicPr>
            <a:picLocks noChangeAspect="1"/>
          </p:cNvPicPr>
          <p:nvPr/>
        </p:nvPicPr>
        <p:blipFill>
          <a:blip r:embed="rId4"/>
          <a:stretch>
            <a:fillRect/>
          </a:stretch>
        </p:blipFill>
        <p:spPr>
          <a:xfrm>
            <a:off x="1650206" y="2986388"/>
            <a:ext cx="1847851" cy="303869"/>
          </a:xfrm>
          <a:prstGeom prst="rect">
            <a:avLst/>
          </a:prstGeom>
        </p:spPr>
      </p:pic>
      <p:pic>
        <p:nvPicPr>
          <p:cNvPr id="9" name="Рисунок 8"/>
          <p:cNvPicPr>
            <a:picLocks noChangeAspect="1"/>
          </p:cNvPicPr>
          <p:nvPr/>
        </p:nvPicPr>
        <p:blipFill>
          <a:blip r:embed="rId5"/>
          <a:stretch>
            <a:fillRect/>
          </a:stretch>
        </p:blipFill>
        <p:spPr>
          <a:xfrm>
            <a:off x="8424862" y="2873662"/>
            <a:ext cx="1912937" cy="416595"/>
          </a:xfrm>
          <a:prstGeom prst="rect">
            <a:avLst/>
          </a:prstGeom>
        </p:spPr>
      </p:pic>
      <p:sp>
        <p:nvSpPr>
          <p:cNvPr id="5" name="Выноска 1 (граница и черта) 4"/>
          <p:cNvSpPr/>
          <p:nvPr/>
        </p:nvSpPr>
        <p:spPr>
          <a:xfrm flipH="1">
            <a:off x="2466974" y="2970050"/>
            <a:ext cx="2026605" cy="458950"/>
          </a:xfrm>
          <a:prstGeom prst="accentBorderCallout1">
            <a:avLst>
              <a:gd name="adj1" fmla="val 18750"/>
              <a:gd name="adj2" fmla="val -8333"/>
              <a:gd name="adj3" fmla="val -133284"/>
              <a:gd name="adj4" fmla="val -22719"/>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Patients balance.</a:t>
            </a:r>
            <a:endParaRPr lang="ru-RU" sz="1400" dirty="0"/>
          </a:p>
        </p:txBody>
      </p:sp>
    </p:spTree>
    <p:extLst>
      <p:ext uri="{BB962C8B-B14F-4D97-AF65-F5344CB8AC3E}">
        <p14:creationId xmlns:p14="http://schemas.microsoft.com/office/powerpoint/2010/main" val="3974082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 y="0"/>
            <a:ext cx="12192000" cy="6858000"/>
          </a:xfrm>
          <a:prstGeom prst="rect">
            <a:avLst/>
          </a:prstGeom>
        </p:spPr>
      </p:pic>
      <p:sp>
        <p:nvSpPr>
          <p:cNvPr id="5" name="Выноска 1 (граница и черта) 4"/>
          <p:cNvSpPr/>
          <p:nvPr/>
        </p:nvSpPr>
        <p:spPr>
          <a:xfrm>
            <a:off x="3607753" y="2483965"/>
            <a:ext cx="1859596" cy="458950"/>
          </a:xfrm>
          <a:prstGeom prst="accentBorderCallout1">
            <a:avLst>
              <a:gd name="adj1" fmla="val 18750"/>
              <a:gd name="adj2" fmla="val -8333"/>
              <a:gd name="adj3" fmla="val 232083"/>
              <a:gd name="adj4" fmla="val -4339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2. Сумма планируемых услуг.</a:t>
            </a:r>
            <a:endParaRPr lang="ru-RU" sz="1400" dirty="0"/>
          </a:p>
        </p:txBody>
      </p:sp>
      <p:sp>
        <p:nvSpPr>
          <p:cNvPr id="6" name="Выноска со стрелкой влево 5"/>
          <p:cNvSpPr/>
          <p:nvPr/>
        </p:nvSpPr>
        <p:spPr>
          <a:xfrm>
            <a:off x="882650" y="1043780"/>
            <a:ext cx="2270125" cy="432596"/>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a:t>
            </a:r>
          </a:p>
          <a:p>
            <a:pPr algn="ctr"/>
            <a:r>
              <a:rPr lang="ru-RU" sz="1400" dirty="0" smtClean="0"/>
              <a:t>Открываем.</a:t>
            </a:r>
            <a:endParaRPr lang="ru-RU" sz="1400" dirty="0"/>
          </a:p>
        </p:txBody>
      </p:sp>
      <p:sp>
        <p:nvSpPr>
          <p:cNvPr id="7" name="Выноска 1 (граница и черта) 6"/>
          <p:cNvSpPr/>
          <p:nvPr/>
        </p:nvSpPr>
        <p:spPr>
          <a:xfrm>
            <a:off x="7836854" y="2483965"/>
            <a:ext cx="1859596" cy="458950"/>
          </a:xfrm>
          <a:prstGeom prst="accentBorderCallout1">
            <a:avLst>
              <a:gd name="adj1" fmla="val 18750"/>
              <a:gd name="adj2" fmla="val -8333"/>
              <a:gd name="adj3" fmla="val 215479"/>
              <a:gd name="adj4" fmla="val -36734"/>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3. Открываем для редактирования.</a:t>
            </a:r>
            <a:endParaRPr lang="ru-RU" sz="1400" dirty="0"/>
          </a:p>
        </p:txBody>
      </p:sp>
      <p:sp>
        <p:nvSpPr>
          <p:cNvPr id="8" name="Овал 7"/>
          <p:cNvSpPr/>
          <p:nvPr/>
        </p:nvSpPr>
        <p:spPr>
          <a:xfrm>
            <a:off x="3232148" y="267258"/>
            <a:ext cx="7731508" cy="5969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smtClean="0"/>
              <a:t>Смотрим в расписании цену за услуги.</a:t>
            </a:r>
            <a:endParaRPr lang="ru-RU" sz="2400" dirty="0"/>
          </a:p>
        </p:txBody>
      </p:sp>
    </p:spTree>
    <p:extLst>
      <p:ext uri="{BB962C8B-B14F-4D97-AF65-F5344CB8AC3E}">
        <p14:creationId xmlns:p14="http://schemas.microsoft.com/office/powerpoint/2010/main" val="4274536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rmAutofit/>
          </a:bodyPr>
          <a:lstStyle/>
          <a:p>
            <a:pPr marL="0" indent="0">
              <a:buNone/>
            </a:pPr>
            <a:r>
              <a:rPr lang="en-US" sz="9600" dirty="0" smtClean="0"/>
              <a:t>SCHEDULE</a:t>
            </a:r>
            <a:endParaRPr lang="ru-RU" sz="9600" dirty="0"/>
          </a:p>
        </p:txBody>
      </p:sp>
    </p:spTree>
    <p:extLst>
      <p:ext uri="{BB962C8B-B14F-4D97-AF65-F5344CB8AC3E}">
        <p14:creationId xmlns:p14="http://schemas.microsoft.com/office/powerpoint/2010/main" val="10160524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 y="1"/>
            <a:ext cx="12192000" cy="6858000"/>
          </a:xfrm>
          <a:prstGeom prst="rect">
            <a:avLst/>
          </a:prstGeom>
        </p:spPr>
      </p:pic>
      <p:sp>
        <p:nvSpPr>
          <p:cNvPr id="5" name="Выноска 1 (граница и черта) 4"/>
          <p:cNvSpPr/>
          <p:nvPr/>
        </p:nvSpPr>
        <p:spPr>
          <a:xfrm>
            <a:off x="3665810" y="1794809"/>
            <a:ext cx="1859596" cy="458950"/>
          </a:xfrm>
          <a:prstGeom prst="accentBorderCallout1">
            <a:avLst>
              <a:gd name="adj1" fmla="val 18750"/>
              <a:gd name="adj2" fmla="val -8333"/>
              <a:gd name="adj3" fmla="val 232083"/>
              <a:gd name="adj4" fmla="val -4339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2. The </a:t>
            </a:r>
            <a:r>
              <a:rPr lang="en-US" sz="1400" dirty="0"/>
              <a:t>amount of the planned services.</a:t>
            </a:r>
            <a:endParaRPr lang="ru-RU" sz="1400" dirty="0"/>
          </a:p>
        </p:txBody>
      </p:sp>
      <p:sp>
        <p:nvSpPr>
          <p:cNvPr id="6" name="Выноска со стрелкой влево 5"/>
          <p:cNvSpPr/>
          <p:nvPr/>
        </p:nvSpPr>
        <p:spPr>
          <a:xfrm>
            <a:off x="969736" y="884123"/>
            <a:ext cx="2270125" cy="432596"/>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a:t>
            </a:r>
          </a:p>
          <a:p>
            <a:pPr algn="ctr"/>
            <a:r>
              <a:rPr lang="en-US" sz="1400" dirty="0"/>
              <a:t>O</a:t>
            </a:r>
            <a:r>
              <a:rPr lang="en-US" sz="1400" dirty="0" smtClean="0"/>
              <a:t>pen</a:t>
            </a:r>
            <a:r>
              <a:rPr lang="ru-RU" sz="1400" dirty="0" smtClean="0"/>
              <a:t>.</a:t>
            </a:r>
            <a:endParaRPr lang="ru-RU" sz="1400" dirty="0"/>
          </a:p>
        </p:txBody>
      </p:sp>
      <p:sp>
        <p:nvSpPr>
          <p:cNvPr id="7" name="Выноска 1 (граница и черта) 6"/>
          <p:cNvSpPr/>
          <p:nvPr/>
        </p:nvSpPr>
        <p:spPr>
          <a:xfrm>
            <a:off x="6675712" y="1924706"/>
            <a:ext cx="1859596" cy="458950"/>
          </a:xfrm>
          <a:prstGeom prst="accentBorderCallout1">
            <a:avLst>
              <a:gd name="adj1" fmla="val 18750"/>
              <a:gd name="adj2" fmla="val -8333"/>
              <a:gd name="adj3" fmla="val 215479"/>
              <a:gd name="adj4" fmla="val -36734"/>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 Open for editing.</a:t>
            </a:r>
            <a:endParaRPr lang="ru-RU" sz="1400" dirty="0"/>
          </a:p>
        </p:txBody>
      </p:sp>
      <p:sp>
        <p:nvSpPr>
          <p:cNvPr id="8" name="Овал 7"/>
          <p:cNvSpPr/>
          <p:nvPr/>
        </p:nvSpPr>
        <p:spPr>
          <a:xfrm>
            <a:off x="3319234" y="107601"/>
            <a:ext cx="6175375" cy="5969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Look </a:t>
            </a:r>
            <a:r>
              <a:rPr lang="en-US" sz="2400" dirty="0"/>
              <a:t>balance</a:t>
            </a:r>
            <a:r>
              <a:rPr lang="en-US" sz="2400" dirty="0" smtClean="0"/>
              <a:t> in the schedule.</a:t>
            </a:r>
            <a:endParaRPr lang="ru-RU" sz="2400" dirty="0"/>
          </a:p>
        </p:txBody>
      </p:sp>
      <p:pic>
        <p:nvPicPr>
          <p:cNvPr id="9" name="Рисунок 8"/>
          <p:cNvPicPr>
            <a:picLocks noChangeAspect="1"/>
          </p:cNvPicPr>
          <p:nvPr/>
        </p:nvPicPr>
        <p:blipFill>
          <a:blip r:embed="rId3"/>
          <a:stretch>
            <a:fillRect/>
          </a:stretch>
        </p:blipFill>
        <p:spPr>
          <a:xfrm>
            <a:off x="1724025" y="1440949"/>
            <a:ext cx="295276" cy="230505"/>
          </a:xfrm>
          <a:prstGeom prst="rect">
            <a:avLst/>
          </a:prstGeom>
        </p:spPr>
      </p:pic>
    </p:spTree>
    <p:extLst>
      <p:ext uri="{BB962C8B-B14F-4D97-AF65-F5344CB8AC3E}">
        <p14:creationId xmlns:p14="http://schemas.microsoft.com/office/powerpoint/2010/main" val="28079616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stretch>
            <a:fillRect/>
          </a:stretch>
        </p:blipFill>
        <p:spPr>
          <a:xfrm>
            <a:off x="1" y="1"/>
            <a:ext cx="12192000" cy="6858000"/>
          </a:xfrm>
          <a:prstGeom prst="rect">
            <a:avLst/>
          </a:prstGeom>
        </p:spPr>
      </p:pic>
      <p:sp>
        <p:nvSpPr>
          <p:cNvPr id="8" name="Выноска 1 (граница и черта) 7"/>
          <p:cNvSpPr/>
          <p:nvPr/>
        </p:nvSpPr>
        <p:spPr>
          <a:xfrm>
            <a:off x="5122227" y="369414"/>
            <a:ext cx="2259647" cy="716435"/>
          </a:xfrm>
          <a:prstGeom prst="accentBorderCallout1">
            <a:avLst>
              <a:gd name="adj1" fmla="val 18750"/>
              <a:gd name="adj2" fmla="val -8333"/>
              <a:gd name="adj3" fmla="val 119041"/>
              <a:gd name="adj4" fmla="val -28478"/>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 Сумма планируемых услуг, она отображается в расписании.</a:t>
            </a:r>
            <a:endParaRPr lang="ru-RU" sz="1400" dirty="0"/>
          </a:p>
        </p:txBody>
      </p:sp>
    </p:spTree>
    <p:extLst>
      <p:ext uri="{BB962C8B-B14F-4D97-AF65-F5344CB8AC3E}">
        <p14:creationId xmlns:p14="http://schemas.microsoft.com/office/powerpoint/2010/main" val="302756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1"/>
            <a:ext cx="12192000" cy="6858000"/>
          </a:xfrm>
          <a:prstGeom prst="rect">
            <a:avLst/>
          </a:prstGeom>
        </p:spPr>
      </p:pic>
      <p:sp>
        <p:nvSpPr>
          <p:cNvPr id="5" name="Выноска 1 (граница и черта) 4"/>
          <p:cNvSpPr/>
          <p:nvPr/>
        </p:nvSpPr>
        <p:spPr>
          <a:xfrm>
            <a:off x="5122227" y="369414"/>
            <a:ext cx="2259647" cy="716435"/>
          </a:xfrm>
          <a:prstGeom prst="accentBorderCallout1">
            <a:avLst>
              <a:gd name="adj1" fmla="val 18750"/>
              <a:gd name="adj2" fmla="val -8333"/>
              <a:gd name="adj3" fmla="val 133222"/>
              <a:gd name="adj4" fmla="val -32974"/>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1. The </a:t>
            </a:r>
            <a:r>
              <a:rPr lang="en-US" sz="1400" dirty="0"/>
              <a:t>amount of the planned service, it is displayed in the schedule.</a:t>
            </a:r>
            <a:endParaRPr lang="ru-RU" sz="1400" dirty="0"/>
          </a:p>
        </p:txBody>
      </p:sp>
    </p:spTree>
    <p:extLst>
      <p:ext uri="{BB962C8B-B14F-4D97-AF65-F5344CB8AC3E}">
        <p14:creationId xmlns:p14="http://schemas.microsoft.com/office/powerpoint/2010/main" val="39069968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p:cNvPicPr>
            <a:picLocks noChangeAspect="1"/>
          </p:cNvPicPr>
          <p:nvPr/>
        </p:nvPicPr>
        <p:blipFill>
          <a:blip r:embed="rId2"/>
          <a:stretch>
            <a:fillRect/>
          </a:stretch>
        </p:blipFill>
        <p:spPr>
          <a:xfrm>
            <a:off x="1" y="1"/>
            <a:ext cx="12192000" cy="6857999"/>
          </a:xfrm>
          <a:prstGeom prst="rect">
            <a:avLst/>
          </a:prstGeom>
        </p:spPr>
      </p:pic>
      <p:sp>
        <p:nvSpPr>
          <p:cNvPr id="5" name="Выноска 1 (граница и черта) 4"/>
          <p:cNvSpPr/>
          <p:nvPr/>
        </p:nvSpPr>
        <p:spPr>
          <a:xfrm flipH="1">
            <a:off x="8116205" y="1206150"/>
            <a:ext cx="2675143" cy="458950"/>
          </a:xfrm>
          <a:prstGeom prst="accentBorderCallout1">
            <a:avLst>
              <a:gd name="adj1" fmla="val 18750"/>
              <a:gd name="adj2" fmla="val -8333"/>
              <a:gd name="adj3" fmla="val 194725"/>
              <a:gd name="adj4" fmla="val -43749"/>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 Открываем меню.</a:t>
            </a:r>
            <a:endParaRPr lang="ru-RU" sz="1400" dirty="0"/>
          </a:p>
        </p:txBody>
      </p:sp>
      <p:sp>
        <p:nvSpPr>
          <p:cNvPr id="7" name="Овал 6"/>
          <p:cNvSpPr/>
          <p:nvPr/>
        </p:nvSpPr>
        <p:spPr>
          <a:xfrm>
            <a:off x="2184398" y="59891"/>
            <a:ext cx="7426327" cy="95194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smtClean="0"/>
              <a:t>Смотрим ваш заработок в расписании.</a:t>
            </a:r>
            <a:endParaRPr lang="ru-RU" sz="2400" dirty="0"/>
          </a:p>
        </p:txBody>
      </p:sp>
      <p:sp>
        <p:nvSpPr>
          <p:cNvPr id="11" name="Выноска 1 (граница и черта) 10"/>
          <p:cNvSpPr/>
          <p:nvPr/>
        </p:nvSpPr>
        <p:spPr>
          <a:xfrm flipH="1">
            <a:off x="3068431" y="2614401"/>
            <a:ext cx="2675143" cy="890799"/>
          </a:xfrm>
          <a:prstGeom prst="accentBorderCallout1">
            <a:avLst>
              <a:gd name="adj1" fmla="val 18750"/>
              <a:gd name="adj2" fmla="val -8333"/>
              <a:gd name="adj3" fmla="val 86713"/>
              <a:gd name="adj4" fmla="val -182254"/>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dirty="0" smtClean="0"/>
              <a:t>1. Ваша сумма полученная за услуги сегодня </a:t>
            </a:r>
            <a:r>
              <a:rPr lang="ru-RU" sz="1200" dirty="0"/>
              <a:t>. </a:t>
            </a:r>
            <a:r>
              <a:rPr lang="ru-RU" sz="1200" dirty="0" smtClean="0"/>
              <a:t>Отображаются данные, которые сохранены в карточке визита пациента. Сумма за услуги сегодня. </a:t>
            </a:r>
            <a:endParaRPr lang="ru-RU" sz="1200" dirty="0"/>
          </a:p>
        </p:txBody>
      </p:sp>
      <p:sp>
        <p:nvSpPr>
          <p:cNvPr id="12" name="Выноска 1 (граница и черта) 11"/>
          <p:cNvSpPr/>
          <p:nvPr/>
        </p:nvSpPr>
        <p:spPr>
          <a:xfrm flipH="1">
            <a:off x="6096001" y="1811537"/>
            <a:ext cx="2675143" cy="833649"/>
          </a:xfrm>
          <a:prstGeom prst="accentBorderCallout1">
            <a:avLst>
              <a:gd name="adj1" fmla="val 18750"/>
              <a:gd name="adj2" fmla="val -8333"/>
              <a:gd name="adj3" fmla="val 185850"/>
              <a:gd name="adj4" fmla="val -102498"/>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dirty="0" smtClean="0"/>
              <a:t>2. Ваша сумма за услуги, запланированная </a:t>
            </a:r>
            <a:r>
              <a:rPr lang="ru-RU" sz="1200" dirty="0"/>
              <a:t>н</a:t>
            </a:r>
            <a:r>
              <a:rPr lang="ru-RU" sz="1200" dirty="0" smtClean="0"/>
              <a:t>а сегодня. Отображаются данные, которые сохранены в расписании.</a:t>
            </a:r>
            <a:endParaRPr lang="ru-RU" sz="1200" dirty="0"/>
          </a:p>
        </p:txBody>
      </p:sp>
      <p:sp>
        <p:nvSpPr>
          <p:cNvPr id="13" name="Выноска 1 (граница и черта) 12"/>
          <p:cNvSpPr/>
          <p:nvPr/>
        </p:nvSpPr>
        <p:spPr>
          <a:xfrm flipH="1">
            <a:off x="6000750" y="3954977"/>
            <a:ext cx="2876548" cy="761075"/>
          </a:xfrm>
          <a:prstGeom prst="accentBorderCallout1">
            <a:avLst>
              <a:gd name="adj1" fmla="val 18750"/>
              <a:gd name="adj2" fmla="val -8333"/>
              <a:gd name="adj3" fmla="val -6578"/>
              <a:gd name="adj4" fmla="val -57702"/>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dirty="0" smtClean="0"/>
              <a:t>3. По аналогии, ваша сумма полученная за 7 дней. Деньги суммируются за 7 дней. </a:t>
            </a:r>
            <a:endParaRPr lang="ru-RU" sz="1200" dirty="0"/>
          </a:p>
        </p:txBody>
      </p:sp>
      <p:sp>
        <p:nvSpPr>
          <p:cNvPr id="14" name="Выноска 1 (граница и черта) 13"/>
          <p:cNvSpPr/>
          <p:nvPr/>
        </p:nvSpPr>
        <p:spPr>
          <a:xfrm flipH="1">
            <a:off x="7192757" y="4827153"/>
            <a:ext cx="2675143" cy="833649"/>
          </a:xfrm>
          <a:prstGeom prst="accentBorderCallout1">
            <a:avLst>
              <a:gd name="adj1" fmla="val 18750"/>
              <a:gd name="adj2" fmla="val -8333"/>
              <a:gd name="adj3" fmla="val -111217"/>
              <a:gd name="adj4" fmla="val -54786"/>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dirty="0" smtClean="0"/>
              <a:t>4. Ваша сумма за услуги, запланированная на 7 дней. Отображаются данные, которые сохранены в расписании.</a:t>
            </a:r>
            <a:endParaRPr lang="ru-RU" sz="1200" dirty="0"/>
          </a:p>
        </p:txBody>
      </p:sp>
      <p:sp>
        <p:nvSpPr>
          <p:cNvPr id="15" name="Выноска 1 (граница и черта) 14"/>
          <p:cNvSpPr/>
          <p:nvPr/>
        </p:nvSpPr>
        <p:spPr>
          <a:xfrm flipH="1">
            <a:off x="5238750" y="5842576"/>
            <a:ext cx="4215026" cy="833649"/>
          </a:xfrm>
          <a:prstGeom prst="accentBorderCallout1">
            <a:avLst>
              <a:gd name="adj1" fmla="val 18750"/>
              <a:gd name="adj2" fmla="val -8333"/>
              <a:gd name="adj3" fmla="val -132926"/>
              <a:gd name="adj4" fmla="val -42562"/>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dirty="0"/>
              <a:t>5</a:t>
            </a:r>
            <a:r>
              <a:rPr lang="ru-RU" sz="1200" dirty="0" smtClean="0"/>
              <a:t>. По аналогии, мы смотрим за все будущие дни и за прошлые. Такая же, сумма суммируется и отнимается.</a:t>
            </a:r>
            <a:endParaRPr lang="ru-RU" sz="1200" dirty="0"/>
          </a:p>
        </p:txBody>
      </p:sp>
    </p:spTree>
    <p:extLst>
      <p:ext uri="{BB962C8B-B14F-4D97-AF65-F5344CB8AC3E}">
        <p14:creationId xmlns:p14="http://schemas.microsoft.com/office/powerpoint/2010/main" val="37051542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p:cNvPicPr>
            <a:picLocks noChangeAspect="1"/>
          </p:cNvPicPr>
          <p:nvPr/>
        </p:nvPicPr>
        <p:blipFill>
          <a:blip r:embed="rId2"/>
          <a:stretch>
            <a:fillRect/>
          </a:stretch>
        </p:blipFill>
        <p:spPr>
          <a:xfrm>
            <a:off x="1" y="1"/>
            <a:ext cx="12192000" cy="6858000"/>
          </a:xfrm>
          <a:prstGeom prst="rect">
            <a:avLst/>
          </a:prstGeom>
        </p:spPr>
      </p:pic>
      <p:sp>
        <p:nvSpPr>
          <p:cNvPr id="14" name="Выноска 1 (граница и черта) 13"/>
          <p:cNvSpPr/>
          <p:nvPr/>
        </p:nvSpPr>
        <p:spPr>
          <a:xfrm flipH="1">
            <a:off x="8116205" y="1206150"/>
            <a:ext cx="2675143" cy="458950"/>
          </a:xfrm>
          <a:prstGeom prst="accentBorderCallout1">
            <a:avLst>
              <a:gd name="adj1" fmla="val 18750"/>
              <a:gd name="adj2" fmla="val -8333"/>
              <a:gd name="adj3" fmla="val 194725"/>
              <a:gd name="adj4" fmla="val -43749"/>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 </a:t>
            </a:r>
            <a:r>
              <a:rPr lang="en-US" sz="1400" dirty="0"/>
              <a:t>Open the menu</a:t>
            </a:r>
            <a:r>
              <a:rPr lang="en-US" sz="1400" dirty="0" smtClean="0"/>
              <a:t>.</a:t>
            </a:r>
            <a:endParaRPr lang="ru-RU" sz="1400" dirty="0"/>
          </a:p>
        </p:txBody>
      </p:sp>
      <p:sp>
        <p:nvSpPr>
          <p:cNvPr id="15" name="Овал 14"/>
          <p:cNvSpPr/>
          <p:nvPr/>
        </p:nvSpPr>
        <p:spPr>
          <a:xfrm>
            <a:off x="2184398" y="59891"/>
            <a:ext cx="7426327" cy="95194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Watch your </a:t>
            </a:r>
            <a:r>
              <a:rPr lang="en-US" sz="2400" dirty="0" smtClean="0"/>
              <a:t>events </a:t>
            </a:r>
            <a:r>
              <a:rPr lang="en-US" sz="2400" dirty="0"/>
              <a:t>in the schedule.</a:t>
            </a:r>
            <a:endParaRPr lang="ru-RU" sz="2400" dirty="0"/>
          </a:p>
        </p:txBody>
      </p:sp>
      <p:sp>
        <p:nvSpPr>
          <p:cNvPr id="16" name="Выноска 1 (граница и черта) 15"/>
          <p:cNvSpPr/>
          <p:nvPr/>
        </p:nvSpPr>
        <p:spPr>
          <a:xfrm flipH="1">
            <a:off x="3068431" y="2614401"/>
            <a:ext cx="2675143" cy="890799"/>
          </a:xfrm>
          <a:prstGeom prst="accentBorderCallout1">
            <a:avLst>
              <a:gd name="adj1" fmla="val 18750"/>
              <a:gd name="adj2" fmla="val -8333"/>
              <a:gd name="adj3" fmla="val 86713"/>
              <a:gd name="adj4" fmla="val -182254"/>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r>
              <a:rPr lang="ru-RU" sz="1200" dirty="0" smtClean="0"/>
              <a:t>. </a:t>
            </a:r>
            <a:r>
              <a:rPr lang="en-US" sz="1200" dirty="0"/>
              <a:t>Your amount today received for services. It displays the data saved in the card of the patient's visit. The amount for services.</a:t>
            </a:r>
            <a:endParaRPr lang="ru-RU" sz="1200" dirty="0"/>
          </a:p>
        </p:txBody>
      </p:sp>
      <p:sp>
        <p:nvSpPr>
          <p:cNvPr id="17" name="Выноска 1 (граница и черта) 16"/>
          <p:cNvSpPr/>
          <p:nvPr/>
        </p:nvSpPr>
        <p:spPr>
          <a:xfrm flipH="1">
            <a:off x="6096001" y="1811537"/>
            <a:ext cx="2675143" cy="833649"/>
          </a:xfrm>
          <a:prstGeom prst="accentBorderCallout1">
            <a:avLst>
              <a:gd name="adj1" fmla="val 18750"/>
              <a:gd name="adj2" fmla="val -8333"/>
              <a:gd name="adj3" fmla="val 185850"/>
              <a:gd name="adj4" fmla="val -102498"/>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dirty="0" smtClean="0"/>
              <a:t>2. </a:t>
            </a:r>
            <a:r>
              <a:rPr lang="en-US" sz="1200" dirty="0"/>
              <a:t>Your </a:t>
            </a:r>
            <a:r>
              <a:rPr lang="en-US" sz="1200" dirty="0" smtClean="0"/>
              <a:t>salary of </a:t>
            </a:r>
            <a:r>
              <a:rPr lang="en-US" sz="1200" dirty="0"/>
              <a:t>services scheduled for today. </a:t>
            </a:r>
            <a:r>
              <a:rPr lang="en-US" sz="1200" dirty="0" smtClean="0"/>
              <a:t>Displayed </a:t>
            </a:r>
            <a:r>
              <a:rPr lang="en-US" sz="1200" dirty="0"/>
              <a:t>stored</a:t>
            </a:r>
            <a:r>
              <a:rPr lang="en-US" sz="1200" dirty="0" smtClean="0"/>
              <a:t> </a:t>
            </a:r>
            <a:r>
              <a:rPr lang="en-US" sz="1200" dirty="0"/>
              <a:t>data are </a:t>
            </a:r>
            <a:r>
              <a:rPr lang="en-US" sz="1200" dirty="0" smtClean="0"/>
              <a:t>in </a:t>
            </a:r>
            <a:r>
              <a:rPr lang="en-US" sz="1200" dirty="0"/>
              <a:t>the schedule.</a:t>
            </a:r>
            <a:endParaRPr lang="ru-RU" sz="1200" dirty="0"/>
          </a:p>
        </p:txBody>
      </p:sp>
      <p:sp>
        <p:nvSpPr>
          <p:cNvPr id="18" name="Выноска 1 (граница и черта) 17"/>
          <p:cNvSpPr/>
          <p:nvPr/>
        </p:nvSpPr>
        <p:spPr>
          <a:xfrm flipH="1">
            <a:off x="6000750" y="3954977"/>
            <a:ext cx="2876548" cy="761075"/>
          </a:xfrm>
          <a:prstGeom prst="accentBorderCallout1">
            <a:avLst>
              <a:gd name="adj1" fmla="val 18750"/>
              <a:gd name="adj2" fmla="val -8333"/>
              <a:gd name="adj3" fmla="val -6578"/>
              <a:gd name="adj4" fmla="val -57702"/>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r>
              <a:rPr lang="ru-RU" sz="1200" dirty="0" smtClean="0"/>
              <a:t>. </a:t>
            </a:r>
            <a:r>
              <a:rPr lang="en-US" sz="1200" dirty="0"/>
              <a:t>By analogy, your amount received in the last 7 days. Money is summarized in the last 7 days.</a:t>
            </a:r>
            <a:endParaRPr lang="ru-RU" sz="1200" dirty="0"/>
          </a:p>
        </p:txBody>
      </p:sp>
      <p:sp>
        <p:nvSpPr>
          <p:cNvPr id="19" name="Выноска 1 (граница и черта) 18"/>
          <p:cNvSpPr/>
          <p:nvPr/>
        </p:nvSpPr>
        <p:spPr>
          <a:xfrm flipH="1">
            <a:off x="7192757" y="4827153"/>
            <a:ext cx="2675143" cy="833649"/>
          </a:xfrm>
          <a:prstGeom prst="accentBorderCallout1">
            <a:avLst>
              <a:gd name="adj1" fmla="val 18750"/>
              <a:gd name="adj2" fmla="val -8333"/>
              <a:gd name="adj3" fmla="val -111217"/>
              <a:gd name="adj4" fmla="val -54786"/>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r>
              <a:rPr lang="ru-RU" sz="1200" dirty="0" smtClean="0"/>
              <a:t>. </a:t>
            </a:r>
            <a:r>
              <a:rPr lang="en-US" sz="1200" dirty="0"/>
              <a:t>Your amount of services scheduled for 7 days. Displayed data are stored in the schedule.</a:t>
            </a:r>
            <a:endParaRPr lang="ru-RU" sz="1200" dirty="0"/>
          </a:p>
        </p:txBody>
      </p:sp>
      <p:sp>
        <p:nvSpPr>
          <p:cNvPr id="20" name="Выноска 1 (граница и черта) 19"/>
          <p:cNvSpPr/>
          <p:nvPr/>
        </p:nvSpPr>
        <p:spPr>
          <a:xfrm flipH="1">
            <a:off x="5238750" y="5842576"/>
            <a:ext cx="4215026" cy="833649"/>
          </a:xfrm>
          <a:prstGeom prst="accentBorderCallout1">
            <a:avLst>
              <a:gd name="adj1" fmla="val 18750"/>
              <a:gd name="adj2" fmla="val -8333"/>
              <a:gd name="adj3" fmla="val -132926"/>
              <a:gd name="adj4" fmla="val -42562"/>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r>
              <a:rPr lang="ru-RU" sz="1200" dirty="0" smtClean="0"/>
              <a:t>. </a:t>
            </a:r>
            <a:r>
              <a:rPr lang="en-US" sz="1200" dirty="0"/>
              <a:t>By analogy, we are looking for all the future days and in the past. This same amount is added and subtracted</a:t>
            </a:r>
            <a:r>
              <a:rPr lang="en-US" sz="1200" dirty="0" smtClean="0"/>
              <a:t>.</a:t>
            </a:r>
            <a:endParaRPr lang="ru-RU" sz="1200" dirty="0"/>
          </a:p>
        </p:txBody>
      </p:sp>
      <p:pic>
        <p:nvPicPr>
          <p:cNvPr id="21" name="Рисунок 20"/>
          <p:cNvPicPr>
            <a:picLocks noChangeAspect="1"/>
          </p:cNvPicPr>
          <p:nvPr/>
        </p:nvPicPr>
        <p:blipFill>
          <a:blip r:embed="rId3"/>
          <a:stretch>
            <a:fillRect/>
          </a:stretch>
        </p:blipFill>
        <p:spPr>
          <a:xfrm>
            <a:off x="2152650" y="1745749"/>
            <a:ext cx="295276" cy="230505"/>
          </a:xfrm>
          <a:prstGeom prst="rect">
            <a:avLst/>
          </a:prstGeom>
        </p:spPr>
      </p:pic>
    </p:spTree>
    <p:extLst>
      <p:ext uri="{BB962C8B-B14F-4D97-AF65-F5344CB8AC3E}">
        <p14:creationId xmlns:p14="http://schemas.microsoft.com/office/powerpoint/2010/main" val="26978894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12192000" cy="6858000"/>
          </a:xfrm>
          <a:prstGeom prst="rect">
            <a:avLst/>
          </a:prstGeom>
        </p:spPr>
      </p:pic>
      <p:sp>
        <p:nvSpPr>
          <p:cNvPr id="8" name="Овал 7"/>
          <p:cNvSpPr/>
          <p:nvPr/>
        </p:nvSpPr>
        <p:spPr>
          <a:xfrm>
            <a:off x="3232148" y="267258"/>
            <a:ext cx="6175375" cy="95194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smtClean="0"/>
              <a:t>Возвращаемся в начало.</a:t>
            </a:r>
            <a:endParaRPr lang="ru-RU" sz="2400" dirty="0"/>
          </a:p>
        </p:txBody>
      </p:sp>
    </p:spTree>
    <p:extLst>
      <p:ext uri="{BB962C8B-B14F-4D97-AF65-F5344CB8AC3E}">
        <p14:creationId xmlns:p14="http://schemas.microsoft.com/office/powerpoint/2010/main" val="26440622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 y="1"/>
            <a:ext cx="12192000" cy="6858000"/>
          </a:xfrm>
          <a:prstGeom prst="rect">
            <a:avLst/>
          </a:prstGeom>
        </p:spPr>
      </p:pic>
      <p:sp>
        <p:nvSpPr>
          <p:cNvPr id="5" name="Овал 4"/>
          <p:cNvSpPr/>
          <p:nvPr/>
        </p:nvSpPr>
        <p:spPr>
          <a:xfrm>
            <a:off x="3232148" y="267258"/>
            <a:ext cx="6175375" cy="95194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Return to start</a:t>
            </a:r>
            <a:r>
              <a:rPr lang="ru-RU" sz="2400" dirty="0" smtClean="0"/>
              <a:t>.</a:t>
            </a:r>
            <a:endParaRPr lang="ru-RU" sz="2400" dirty="0"/>
          </a:p>
        </p:txBody>
      </p:sp>
      <p:pic>
        <p:nvPicPr>
          <p:cNvPr id="6" name="Рисунок 5"/>
          <p:cNvPicPr>
            <a:picLocks noChangeAspect="1"/>
          </p:cNvPicPr>
          <p:nvPr/>
        </p:nvPicPr>
        <p:blipFill>
          <a:blip r:embed="rId3"/>
          <a:stretch>
            <a:fillRect/>
          </a:stretch>
        </p:blipFill>
        <p:spPr>
          <a:xfrm>
            <a:off x="2162175" y="1545724"/>
            <a:ext cx="295276" cy="230505"/>
          </a:xfrm>
          <a:prstGeom prst="rect">
            <a:avLst/>
          </a:prstGeom>
        </p:spPr>
      </p:pic>
    </p:spTree>
    <p:extLst>
      <p:ext uri="{BB962C8B-B14F-4D97-AF65-F5344CB8AC3E}">
        <p14:creationId xmlns:p14="http://schemas.microsoft.com/office/powerpoint/2010/main" val="3200299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rmAutofit/>
          </a:bodyPr>
          <a:lstStyle/>
          <a:p>
            <a:pPr marL="0" indent="0">
              <a:buNone/>
            </a:pPr>
            <a:r>
              <a:rPr lang="ru-RU" sz="7000" dirty="0" smtClean="0"/>
              <a:t>Страница пользователя.</a:t>
            </a:r>
            <a:endParaRPr lang="ru-RU" sz="7000" dirty="0"/>
          </a:p>
        </p:txBody>
      </p:sp>
    </p:spTree>
    <p:extLst>
      <p:ext uri="{BB962C8B-B14F-4D97-AF65-F5344CB8AC3E}">
        <p14:creationId xmlns:p14="http://schemas.microsoft.com/office/powerpoint/2010/main" val="19427284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rmAutofit/>
          </a:bodyPr>
          <a:lstStyle/>
          <a:p>
            <a:pPr marL="0" indent="0">
              <a:buNone/>
            </a:pPr>
            <a:r>
              <a:rPr lang="en-US" sz="9000" dirty="0" smtClean="0"/>
              <a:t>User page</a:t>
            </a:r>
            <a:endParaRPr lang="ru-RU" sz="9000" dirty="0"/>
          </a:p>
        </p:txBody>
      </p:sp>
    </p:spTree>
    <p:extLst>
      <p:ext uri="{BB962C8B-B14F-4D97-AF65-F5344CB8AC3E}">
        <p14:creationId xmlns:p14="http://schemas.microsoft.com/office/powerpoint/2010/main" val="7644055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 y="0"/>
            <a:ext cx="12192000" cy="6858000"/>
          </a:xfrm>
          <a:prstGeom prst="rect">
            <a:avLst/>
          </a:prstGeom>
        </p:spPr>
      </p:pic>
      <p:sp>
        <p:nvSpPr>
          <p:cNvPr id="5" name="Выноска 1 (граница и черта) 4"/>
          <p:cNvSpPr/>
          <p:nvPr/>
        </p:nvSpPr>
        <p:spPr>
          <a:xfrm flipH="1">
            <a:off x="6392312" y="1235737"/>
            <a:ext cx="2684432" cy="458950"/>
          </a:xfrm>
          <a:prstGeom prst="accentBorderCallout1">
            <a:avLst>
              <a:gd name="adj1" fmla="val 18750"/>
              <a:gd name="adj2" fmla="val -8333"/>
              <a:gd name="adj3" fmla="val -103142"/>
              <a:gd name="adj4" fmla="val -40149"/>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2. Нажимаем.</a:t>
            </a:r>
            <a:endParaRPr lang="ru-RU" sz="1400" dirty="0"/>
          </a:p>
        </p:txBody>
      </p:sp>
      <p:sp>
        <p:nvSpPr>
          <p:cNvPr id="6" name="Выноска со стрелкой влево 5"/>
          <p:cNvSpPr/>
          <p:nvPr/>
        </p:nvSpPr>
        <p:spPr>
          <a:xfrm flipH="1">
            <a:off x="6096001" y="101600"/>
            <a:ext cx="3277054" cy="432596"/>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a:t>
            </a:r>
          </a:p>
          <a:p>
            <a:pPr algn="ctr"/>
            <a:r>
              <a:rPr lang="ru-RU" sz="1400" dirty="0" smtClean="0"/>
              <a:t>Открываем.</a:t>
            </a:r>
            <a:endParaRPr lang="ru-RU" sz="1400" dirty="0"/>
          </a:p>
        </p:txBody>
      </p:sp>
      <p:sp>
        <p:nvSpPr>
          <p:cNvPr id="8" name="Овал 7"/>
          <p:cNvSpPr/>
          <p:nvPr/>
        </p:nvSpPr>
        <p:spPr>
          <a:xfrm>
            <a:off x="954543" y="58225"/>
            <a:ext cx="4645023" cy="95194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Э</a:t>
            </a:r>
            <a:r>
              <a:rPr lang="ru-RU" sz="1400" dirty="0" smtClean="0"/>
              <a:t>то ваша страница и ваш кабинет в интернете, можете добавить о вас информацию.</a:t>
            </a:r>
            <a:endParaRPr lang="ru-RU" sz="1400" dirty="0"/>
          </a:p>
        </p:txBody>
      </p:sp>
      <p:sp>
        <p:nvSpPr>
          <p:cNvPr id="7" name="Штриховая стрелка вправо 6"/>
          <p:cNvSpPr/>
          <p:nvPr/>
        </p:nvSpPr>
        <p:spPr>
          <a:xfrm>
            <a:off x="0" y="5358384"/>
            <a:ext cx="4937760" cy="1499616"/>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4000" dirty="0" smtClean="0"/>
              <a:t>НАЧАЛО</a:t>
            </a:r>
            <a:endParaRPr lang="ru-RU" sz="4000" dirty="0"/>
          </a:p>
        </p:txBody>
      </p:sp>
    </p:spTree>
    <p:extLst>
      <p:ext uri="{BB962C8B-B14F-4D97-AF65-F5344CB8AC3E}">
        <p14:creationId xmlns:p14="http://schemas.microsoft.com/office/powerpoint/2010/main" val="1231234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0" y="1"/>
            <a:ext cx="12191998" cy="6857999"/>
          </a:xfrm>
          <a:prstGeom prst="rect">
            <a:avLst/>
          </a:prstGeom>
        </p:spPr>
      </p:pic>
      <p:sp>
        <p:nvSpPr>
          <p:cNvPr id="5" name="Овал 4"/>
          <p:cNvSpPr/>
          <p:nvPr/>
        </p:nvSpPr>
        <p:spPr>
          <a:xfrm>
            <a:off x="3547872" y="1915192"/>
            <a:ext cx="6885432" cy="417220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Внимание!!! </a:t>
            </a:r>
          </a:p>
          <a:p>
            <a:pPr algn="ctr"/>
            <a:r>
              <a:rPr lang="ru-RU" dirty="0" smtClean="0"/>
              <a:t>Это тестовый аккаунт. </a:t>
            </a:r>
          </a:p>
          <a:p>
            <a:pPr algn="ctr"/>
            <a:r>
              <a:rPr lang="ru-RU" dirty="0" smtClean="0"/>
              <a:t>В </a:t>
            </a:r>
            <a:r>
              <a:rPr lang="ru-RU" dirty="0"/>
              <a:t>тестовом аккаунте вводите только тестовые данные, никаких конфиденциальных данных. Если В</a:t>
            </a:r>
            <a:r>
              <a:rPr lang="ru-RU" dirty="0" smtClean="0"/>
              <a:t>ы захотите после ознакомления получить свой персональный аккаунт  в который Вы будете вводить свои данные</a:t>
            </a:r>
            <a:r>
              <a:rPr lang="en-US" dirty="0" smtClean="0"/>
              <a:t>, </a:t>
            </a:r>
            <a:r>
              <a:rPr lang="ru-RU" dirty="0" smtClean="0"/>
              <a:t>то </a:t>
            </a:r>
          </a:p>
          <a:p>
            <a:pPr algn="ctr"/>
            <a:r>
              <a:rPr lang="ru-RU" dirty="0"/>
              <a:t>В</a:t>
            </a:r>
            <a:r>
              <a:rPr lang="ru-RU" dirty="0" smtClean="0"/>
              <a:t>ам нужно будет </a:t>
            </a:r>
            <a:r>
              <a:rPr lang="ru-RU" b="1" dirty="0" smtClean="0"/>
              <a:t>бесплатно</a:t>
            </a:r>
            <a:r>
              <a:rPr lang="ru-RU" dirty="0" smtClean="0"/>
              <a:t> зарегистрироваться, использование программы тоже бесплатное. В конце данной инструкции вы увидите как нужно </a:t>
            </a:r>
            <a:r>
              <a:rPr lang="ru-RU" smtClean="0"/>
              <a:t>зарегистрироваться.</a:t>
            </a:r>
            <a:endParaRPr lang="ru-RU" dirty="0" smtClean="0"/>
          </a:p>
        </p:txBody>
      </p:sp>
    </p:spTree>
    <p:extLst>
      <p:ext uri="{BB962C8B-B14F-4D97-AF65-F5344CB8AC3E}">
        <p14:creationId xmlns:p14="http://schemas.microsoft.com/office/powerpoint/2010/main" val="24514090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1"/>
            <a:ext cx="12192000" cy="6858000"/>
          </a:xfrm>
          <a:prstGeom prst="rect">
            <a:avLst/>
          </a:prstGeom>
        </p:spPr>
      </p:pic>
      <p:sp>
        <p:nvSpPr>
          <p:cNvPr id="5" name="Выноска 1 (граница и черта) 4"/>
          <p:cNvSpPr/>
          <p:nvPr/>
        </p:nvSpPr>
        <p:spPr>
          <a:xfrm flipH="1">
            <a:off x="6392312" y="1235737"/>
            <a:ext cx="2684432" cy="458950"/>
          </a:xfrm>
          <a:prstGeom prst="accentBorderCallout1">
            <a:avLst>
              <a:gd name="adj1" fmla="val 18750"/>
              <a:gd name="adj2" fmla="val -8333"/>
              <a:gd name="adj3" fmla="val -103142"/>
              <a:gd name="adj4" fmla="val -40149"/>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2. </a:t>
            </a:r>
            <a:r>
              <a:rPr lang="en-US" sz="1400" dirty="0" smtClean="0"/>
              <a:t>Click</a:t>
            </a:r>
            <a:r>
              <a:rPr lang="ru-RU" sz="1400" dirty="0" smtClean="0"/>
              <a:t>.</a:t>
            </a:r>
            <a:endParaRPr lang="ru-RU" sz="1400" dirty="0"/>
          </a:p>
        </p:txBody>
      </p:sp>
      <p:sp>
        <p:nvSpPr>
          <p:cNvPr id="6" name="Выноска со стрелкой влево 5"/>
          <p:cNvSpPr/>
          <p:nvPr/>
        </p:nvSpPr>
        <p:spPr>
          <a:xfrm flipH="1">
            <a:off x="6096001" y="101600"/>
            <a:ext cx="3277054" cy="432596"/>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a:t>
            </a:r>
          </a:p>
          <a:p>
            <a:pPr algn="ctr"/>
            <a:r>
              <a:rPr lang="en-US" sz="1400" dirty="0" smtClean="0"/>
              <a:t>Open</a:t>
            </a:r>
            <a:r>
              <a:rPr lang="ru-RU" sz="1400" dirty="0" smtClean="0"/>
              <a:t>.</a:t>
            </a:r>
            <a:endParaRPr lang="ru-RU" sz="1400" dirty="0"/>
          </a:p>
        </p:txBody>
      </p:sp>
      <p:sp>
        <p:nvSpPr>
          <p:cNvPr id="7" name="Овал 6"/>
          <p:cNvSpPr/>
          <p:nvPr/>
        </p:nvSpPr>
        <p:spPr>
          <a:xfrm>
            <a:off x="954543" y="58225"/>
            <a:ext cx="4645023" cy="95194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 information about user</a:t>
            </a:r>
            <a:r>
              <a:rPr lang="ru-RU" dirty="0" smtClean="0"/>
              <a:t>.</a:t>
            </a:r>
            <a:endParaRPr lang="ru-RU" dirty="0"/>
          </a:p>
        </p:txBody>
      </p:sp>
      <p:pic>
        <p:nvPicPr>
          <p:cNvPr id="8" name="Рисунок 7"/>
          <p:cNvPicPr>
            <a:picLocks noChangeAspect="1"/>
          </p:cNvPicPr>
          <p:nvPr/>
        </p:nvPicPr>
        <p:blipFill>
          <a:blip r:embed="rId3"/>
          <a:stretch>
            <a:fillRect/>
          </a:stretch>
        </p:blipFill>
        <p:spPr>
          <a:xfrm>
            <a:off x="2305050" y="1656587"/>
            <a:ext cx="295276" cy="230505"/>
          </a:xfrm>
          <a:prstGeom prst="rect">
            <a:avLst/>
          </a:prstGeom>
        </p:spPr>
      </p:pic>
      <p:sp>
        <p:nvSpPr>
          <p:cNvPr id="9" name="Штриховая стрелка вправо 8"/>
          <p:cNvSpPr/>
          <p:nvPr/>
        </p:nvSpPr>
        <p:spPr>
          <a:xfrm>
            <a:off x="0" y="5358384"/>
            <a:ext cx="4937760" cy="1499616"/>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dirty="0" smtClean="0"/>
              <a:t>START</a:t>
            </a:r>
            <a:endParaRPr lang="ru-RU" sz="4000" dirty="0"/>
          </a:p>
        </p:txBody>
      </p:sp>
    </p:spTree>
    <p:extLst>
      <p:ext uri="{BB962C8B-B14F-4D97-AF65-F5344CB8AC3E}">
        <p14:creationId xmlns:p14="http://schemas.microsoft.com/office/powerpoint/2010/main" val="15236292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2"/>
          <a:stretch>
            <a:fillRect/>
          </a:stretch>
        </p:blipFill>
        <p:spPr>
          <a:xfrm>
            <a:off x="1" y="0"/>
            <a:ext cx="12192000" cy="6858000"/>
          </a:xfrm>
          <a:prstGeom prst="rect">
            <a:avLst/>
          </a:prstGeom>
        </p:spPr>
      </p:pic>
      <p:sp>
        <p:nvSpPr>
          <p:cNvPr id="7" name="Выноска 1 (граница и черта) 6"/>
          <p:cNvSpPr/>
          <p:nvPr/>
        </p:nvSpPr>
        <p:spPr>
          <a:xfrm>
            <a:off x="3123620" y="5526402"/>
            <a:ext cx="2591381" cy="458950"/>
          </a:xfrm>
          <a:prstGeom prst="accentBorderCallout1">
            <a:avLst>
              <a:gd name="adj1" fmla="val 18750"/>
              <a:gd name="adj2" fmla="val -8333"/>
              <a:gd name="adj3" fmla="val 123075"/>
              <a:gd name="adj4" fmla="val -36106"/>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3</a:t>
            </a:r>
            <a:r>
              <a:rPr lang="ru-RU" sz="1400" dirty="0" smtClean="0"/>
              <a:t>. Записываем, если необходимо.</a:t>
            </a:r>
            <a:endParaRPr lang="ru-RU" sz="1400" dirty="0"/>
          </a:p>
        </p:txBody>
      </p:sp>
      <p:sp>
        <p:nvSpPr>
          <p:cNvPr id="8" name="Выноска со стрелкой влево 7"/>
          <p:cNvSpPr/>
          <p:nvPr/>
        </p:nvSpPr>
        <p:spPr>
          <a:xfrm>
            <a:off x="2619375" y="3565127"/>
            <a:ext cx="3286126" cy="511573"/>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2</a:t>
            </a:r>
            <a:r>
              <a:rPr lang="ru-RU" sz="1400" dirty="0" smtClean="0"/>
              <a:t>.</a:t>
            </a:r>
          </a:p>
          <a:p>
            <a:pPr algn="ctr"/>
            <a:r>
              <a:rPr lang="ru-RU" sz="1400" dirty="0" smtClean="0"/>
              <a:t>Заполняем ваши данные.</a:t>
            </a:r>
            <a:endParaRPr lang="ru-RU" sz="1400" dirty="0"/>
          </a:p>
        </p:txBody>
      </p:sp>
      <p:sp>
        <p:nvSpPr>
          <p:cNvPr id="9" name="Выноска со стрелкой влево 8"/>
          <p:cNvSpPr/>
          <p:nvPr/>
        </p:nvSpPr>
        <p:spPr>
          <a:xfrm>
            <a:off x="2714625" y="2622152"/>
            <a:ext cx="3095626" cy="511573"/>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a:t>
            </a:r>
          </a:p>
          <a:p>
            <a:pPr algn="ctr"/>
            <a:r>
              <a:rPr lang="ru-RU" sz="1400" dirty="0" smtClean="0"/>
              <a:t>Загружаем ваше фото.</a:t>
            </a:r>
            <a:endParaRPr lang="ru-RU" sz="1400" dirty="0"/>
          </a:p>
        </p:txBody>
      </p:sp>
      <p:sp>
        <p:nvSpPr>
          <p:cNvPr id="11" name="Выноска 1 (граница и черта) 10"/>
          <p:cNvSpPr/>
          <p:nvPr/>
        </p:nvSpPr>
        <p:spPr>
          <a:xfrm>
            <a:off x="8239124" y="1669652"/>
            <a:ext cx="2200275" cy="458950"/>
          </a:xfrm>
          <a:prstGeom prst="accentBorderCallout1">
            <a:avLst>
              <a:gd name="adj1" fmla="val 18750"/>
              <a:gd name="adj2" fmla="val -8333"/>
              <a:gd name="adj3" fmla="val 627"/>
              <a:gd name="adj4" fmla="val -4519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4. Записываем, если необходимо.</a:t>
            </a:r>
            <a:endParaRPr lang="ru-RU" sz="1400" dirty="0"/>
          </a:p>
        </p:txBody>
      </p:sp>
      <p:sp>
        <p:nvSpPr>
          <p:cNvPr id="12" name="Выноска 1 (граница и черта) 11"/>
          <p:cNvSpPr/>
          <p:nvPr/>
        </p:nvSpPr>
        <p:spPr>
          <a:xfrm>
            <a:off x="8315324" y="3106177"/>
            <a:ext cx="2200275" cy="458950"/>
          </a:xfrm>
          <a:prstGeom prst="accentBorderCallout1">
            <a:avLst>
              <a:gd name="adj1" fmla="val 18750"/>
              <a:gd name="adj2" fmla="val -8333"/>
              <a:gd name="adj3" fmla="val 627"/>
              <a:gd name="adj4" fmla="val -4519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5</a:t>
            </a:r>
            <a:r>
              <a:rPr lang="ru-RU" sz="1400" dirty="0" smtClean="0"/>
              <a:t>. Выбираем, если необходимо.</a:t>
            </a:r>
            <a:endParaRPr lang="ru-RU" sz="1400" dirty="0"/>
          </a:p>
        </p:txBody>
      </p:sp>
      <p:sp>
        <p:nvSpPr>
          <p:cNvPr id="13" name="Выноска 1 (граница и черта) 12"/>
          <p:cNvSpPr/>
          <p:nvPr/>
        </p:nvSpPr>
        <p:spPr>
          <a:xfrm>
            <a:off x="8315323" y="4263826"/>
            <a:ext cx="2200276" cy="458950"/>
          </a:xfrm>
          <a:prstGeom prst="accentBorderCallout1">
            <a:avLst>
              <a:gd name="adj1" fmla="val 18750"/>
              <a:gd name="adj2" fmla="val -8333"/>
              <a:gd name="adj3" fmla="val 67040"/>
              <a:gd name="adj4" fmla="val -52556"/>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6. Заполняем.</a:t>
            </a:r>
            <a:endParaRPr lang="ru-RU" sz="1400" dirty="0"/>
          </a:p>
        </p:txBody>
      </p:sp>
      <p:sp>
        <p:nvSpPr>
          <p:cNvPr id="14" name="Выноска 1 (граница и черта) 13"/>
          <p:cNvSpPr/>
          <p:nvPr/>
        </p:nvSpPr>
        <p:spPr>
          <a:xfrm>
            <a:off x="8514770" y="5862276"/>
            <a:ext cx="2200276" cy="458950"/>
          </a:xfrm>
          <a:prstGeom prst="accentBorderCallout1">
            <a:avLst>
              <a:gd name="adj1" fmla="val 18750"/>
              <a:gd name="adj2" fmla="val -8333"/>
              <a:gd name="adj3" fmla="val 163753"/>
              <a:gd name="adj4" fmla="val -3685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7</a:t>
            </a:r>
            <a:r>
              <a:rPr lang="ru-RU" sz="1400" dirty="0" smtClean="0"/>
              <a:t>. Сохраняем.</a:t>
            </a:r>
            <a:endParaRPr lang="ru-RU" sz="1400" dirty="0"/>
          </a:p>
        </p:txBody>
      </p:sp>
    </p:spTree>
    <p:extLst>
      <p:ext uri="{BB962C8B-B14F-4D97-AF65-F5344CB8AC3E}">
        <p14:creationId xmlns:p14="http://schemas.microsoft.com/office/powerpoint/2010/main" val="15030630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Выноска 1 (граница и черта) 4"/>
          <p:cNvSpPr/>
          <p:nvPr/>
        </p:nvSpPr>
        <p:spPr>
          <a:xfrm>
            <a:off x="3466520" y="5393052"/>
            <a:ext cx="2591381" cy="458950"/>
          </a:xfrm>
          <a:prstGeom prst="accentBorderCallout1">
            <a:avLst>
              <a:gd name="adj1" fmla="val 18750"/>
              <a:gd name="adj2" fmla="val -8333"/>
              <a:gd name="adj3" fmla="val 123075"/>
              <a:gd name="adj4" fmla="val -36106"/>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3</a:t>
            </a:r>
            <a:r>
              <a:rPr lang="ru-RU" sz="1400" dirty="0" smtClean="0"/>
              <a:t>. </a:t>
            </a:r>
            <a:endParaRPr lang="en-US" sz="1400" dirty="0" smtClean="0"/>
          </a:p>
          <a:p>
            <a:pPr algn="ctr"/>
            <a:r>
              <a:rPr lang="en-US" sz="1400" dirty="0" smtClean="0"/>
              <a:t>Write</a:t>
            </a:r>
            <a:r>
              <a:rPr lang="en-US" sz="1400" dirty="0"/>
              <a:t>, if necessary</a:t>
            </a:r>
            <a:r>
              <a:rPr lang="ru-RU" sz="1400" dirty="0" smtClean="0"/>
              <a:t>.</a:t>
            </a:r>
            <a:endParaRPr lang="ru-RU" sz="1400" dirty="0"/>
          </a:p>
        </p:txBody>
      </p:sp>
      <p:sp>
        <p:nvSpPr>
          <p:cNvPr id="6" name="Выноска со стрелкой влево 5"/>
          <p:cNvSpPr/>
          <p:nvPr/>
        </p:nvSpPr>
        <p:spPr>
          <a:xfrm>
            <a:off x="2962275" y="3431777"/>
            <a:ext cx="3286126" cy="511573"/>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2</a:t>
            </a:r>
            <a:r>
              <a:rPr lang="ru-RU" sz="1400" dirty="0" smtClean="0"/>
              <a:t>.</a:t>
            </a:r>
          </a:p>
          <a:p>
            <a:pPr algn="ctr"/>
            <a:r>
              <a:rPr lang="en-US" sz="1400" dirty="0" smtClean="0"/>
              <a:t>Add information</a:t>
            </a:r>
            <a:r>
              <a:rPr lang="ru-RU" sz="1400" dirty="0" smtClean="0"/>
              <a:t>.</a:t>
            </a:r>
            <a:endParaRPr lang="ru-RU" sz="1400" dirty="0"/>
          </a:p>
        </p:txBody>
      </p:sp>
      <p:sp>
        <p:nvSpPr>
          <p:cNvPr id="7" name="Выноска со стрелкой влево 6"/>
          <p:cNvSpPr/>
          <p:nvPr/>
        </p:nvSpPr>
        <p:spPr>
          <a:xfrm>
            <a:off x="3057525" y="2488802"/>
            <a:ext cx="3095626" cy="511573"/>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a:t>
            </a:r>
          </a:p>
          <a:p>
            <a:pPr algn="ctr"/>
            <a:r>
              <a:rPr lang="en-US" sz="1400" dirty="0" smtClean="0"/>
              <a:t>Add photo</a:t>
            </a:r>
            <a:r>
              <a:rPr lang="ru-RU" sz="1400" dirty="0" smtClean="0"/>
              <a:t>.</a:t>
            </a:r>
            <a:endParaRPr lang="ru-RU" sz="1400" dirty="0"/>
          </a:p>
        </p:txBody>
      </p:sp>
      <p:pic>
        <p:nvPicPr>
          <p:cNvPr id="12" name="Рисунок 11"/>
          <p:cNvPicPr>
            <a:picLocks noChangeAspect="1"/>
          </p:cNvPicPr>
          <p:nvPr/>
        </p:nvPicPr>
        <p:blipFill>
          <a:blip r:embed="rId2"/>
          <a:stretch>
            <a:fillRect/>
          </a:stretch>
        </p:blipFill>
        <p:spPr>
          <a:xfrm>
            <a:off x="0" y="0"/>
            <a:ext cx="12192000" cy="6858000"/>
          </a:xfrm>
          <a:prstGeom prst="rect">
            <a:avLst/>
          </a:prstGeom>
        </p:spPr>
      </p:pic>
      <p:sp>
        <p:nvSpPr>
          <p:cNvPr id="8" name="Выноска 1 (граница и черта) 7"/>
          <p:cNvSpPr/>
          <p:nvPr/>
        </p:nvSpPr>
        <p:spPr>
          <a:xfrm>
            <a:off x="8496299" y="1632426"/>
            <a:ext cx="2200275" cy="458950"/>
          </a:xfrm>
          <a:prstGeom prst="accentBorderCallout1">
            <a:avLst>
              <a:gd name="adj1" fmla="val 18750"/>
              <a:gd name="adj2" fmla="val -8333"/>
              <a:gd name="adj3" fmla="val 627"/>
              <a:gd name="adj4" fmla="val -4519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4. </a:t>
            </a:r>
            <a:endParaRPr lang="en-US" sz="1400" dirty="0" smtClean="0"/>
          </a:p>
          <a:p>
            <a:pPr algn="ctr"/>
            <a:r>
              <a:rPr lang="en-US" sz="1400" dirty="0" smtClean="0"/>
              <a:t>Write</a:t>
            </a:r>
            <a:r>
              <a:rPr lang="en-US" sz="1400" dirty="0"/>
              <a:t>, if necessary</a:t>
            </a:r>
            <a:endParaRPr lang="ru-RU" sz="1400" dirty="0"/>
          </a:p>
        </p:txBody>
      </p:sp>
      <p:sp>
        <p:nvSpPr>
          <p:cNvPr id="9" name="Выноска 1 (граница и черта) 8"/>
          <p:cNvSpPr/>
          <p:nvPr/>
        </p:nvSpPr>
        <p:spPr>
          <a:xfrm>
            <a:off x="8658224" y="2972827"/>
            <a:ext cx="2533651" cy="458950"/>
          </a:xfrm>
          <a:prstGeom prst="accentBorderCallout1">
            <a:avLst>
              <a:gd name="adj1" fmla="val 18750"/>
              <a:gd name="adj2" fmla="val -8333"/>
              <a:gd name="adj3" fmla="val 627"/>
              <a:gd name="adj4" fmla="val -4519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5</a:t>
            </a:r>
            <a:r>
              <a:rPr lang="ru-RU" sz="1400" dirty="0" smtClean="0"/>
              <a:t>. </a:t>
            </a:r>
            <a:endParaRPr lang="en-US" sz="1400" dirty="0" smtClean="0"/>
          </a:p>
          <a:p>
            <a:pPr algn="ctr"/>
            <a:r>
              <a:rPr lang="en-US" sz="1400" dirty="0" smtClean="0"/>
              <a:t>Select, </a:t>
            </a:r>
            <a:r>
              <a:rPr lang="en-US" sz="1400" dirty="0"/>
              <a:t>if necessary</a:t>
            </a:r>
            <a:endParaRPr lang="ru-RU" sz="1400" dirty="0"/>
          </a:p>
        </p:txBody>
      </p:sp>
      <p:sp>
        <p:nvSpPr>
          <p:cNvPr id="10" name="Выноска 1 (граница и черта) 9"/>
          <p:cNvSpPr/>
          <p:nvPr/>
        </p:nvSpPr>
        <p:spPr>
          <a:xfrm>
            <a:off x="8658224" y="3854278"/>
            <a:ext cx="2200276" cy="458950"/>
          </a:xfrm>
          <a:prstGeom prst="accentBorderCallout1">
            <a:avLst>
              <a:gd name="adj1" fmla="val 18750"/>
              <a:gd name="adj2" fmla="val -8333"/>
              <a:gd name="adj3" fmla="val 67040"/>
              <a:gd name="adj4" fmla="val -52556"/>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6. </a:t>
            </a:r>
            <a:r>
              <a:rPr lang="en-US" sz="1400" dirty="0" smtClean="0"/>
              <a:t>Add data</a:t>
            </a:r>
            <a:r>
              <a:rPr lang="ru-RU" sz="1400" dirty="0" smtClean="0"/>
              <a:t>.</a:t>
            </a:r>
            <a:endParaRPr lang="ru-RU" sz="1400" dirty="0"/>
          </a:p>
        </p:txBody>
      </p:sp>
      <p:sp>
        <p:nvSpPr>
          <p:cNvPr id="11" name="Выноска 1 (граница и черта) 10"/>
          <p:cNvSpPr/>
          <p:nvPr/>
        </p:nvSpPr>
        <p:spPr>
          <a:xfrm>
            <a:off x="8743370" y="5939781"/>
            <a:ext cx="2200276" cy="458950"/>
          </a:xfrm>
          <a:prstGeom prst="accentBorderCallout1">
            <a:avLst>
              <a:gd name="adj1" fmla="val 18750"/>
              <a:gd name="adj2" fmla="val -8333"/>
              <a:gd name="adj3" fmla="val 143829"/>
              <a:gd name="adj4" fmla="val -33941"/>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7</a:t>
            </a:r>
            <a:r>
              <a:rPr lang="ru-RU" sz="1400" dirty="0" smtClean="0"/>
              <a:t>. </a:t>
            </a:r>
            <a:r>
              <a:rPr lang="en-US" sz="1400" dirty="0" smtClean="0"/>
              <a:t>Save</a:t>
            </a:r>
            <a:r>
              <a:rPr lang="ru-RU" sz="1400" dirty="0" smtClean="0"/>
              <a:t>.</a:t>
            </a:r>
            <a:endParaRPr lang="ru-RU" sz="1400" dirty="0"/>
          </a:p>
        </p:txBody>
      </p:sp>
      <p:sp>
        <p:nvSpPr>
          <p:cNvPr id="13" name="Выноска 1 (граница и черта) 12"/>
          <p:cNvSpPr/>
          <p:nvPr/>
        </p:nvSpPr>
        <p:spPr>
          <a:xfrm>
            <a:off x="3526049" y="5393052"/>
            <a:ext cx="2591381" cy="458950"/>
          </a:xfrm>
          <a:prstGeom prst="accentBorderCallout1">
            <a:avLst>
              <a:gd name="adj1" fmla="val 18750"/>
              <a:gd name="adj2" fmla="val -8333"/>
              <a:gd name="adj3" fmla="val 123075"/>
              <a:gd name="adj4" fmla="val -36106"/>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3</a:t>
            </a:r>
            <a:r>
              <a:rPr lang="ru-RU" sz="1400" dirty="0" smtClean="0"/>
              <a:t>. </a:t>
            </a:r>
            <a:endParaRPr lang="en-US" sz="1400" dirty="0" smtClean="0"/>
          </a:p>
          <a:p>
            <a:pPr algn="ctr"/>
            <a:r>
              <a:rPr lang="en-US" sz="1400" dirty="0" smtClean="0"/>
              <a:t>Write</a:t>
            </a:r>
            <a:r>
              <a:rPr lang="en-US" sz="1400" dirty="0"/>
              <a:t>, if necessary</a:t>
            </a:r>
            <a:r>
              <a:rPr lang="ru-RU" sz="1400" dirty="0" smtClean="0"/>
              <a:t>.</a:t>
            </a:r>
            <a:endParaRPr lang="ru-RU" sz="1400" dirty="0"/>
          </a:p>
        </p:txBody>
      </p:sp>
      <p:sp>
        <p:nvSpPr>
          <p:cNvPr id="14" name="Выноска со стрелкой влево 13"/>
          <p:cNvSpPr/>
          <p:nvPr/>
        </p:nvSpPr>
        <p:spPr>
          <a:xfrm>
            <a:off x="3021804" y="3431777"/>
            <a:ext cx="3286126" cy="511573"/>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2</a:t>
            </a:r>
            <a:r>
              <a:rPr lang="ru-RU" sz="1400" dirty="0" smtClean="0"/>
              <a:t>.</a:t>
            </a:r>
          </a:p>
          <a:p>
            <a:pPr algn="ctr"/>
            <a:r>
              <a:rPr lang="en-US" sz="1400" dirty="0" smtClean="0"/>
              <a:t>Add information</a:t>
            </a:r>
            <a:r>
              <a:rPr lang="ru-RU" sz="1400" dirty="0" smtClean="0"/>
              <a:t>.</a:t>
            </a:r>
            <a:endParaRPr lang="ru-RU" sz="1400" dirty="0"/>
          </a:p>
        </p:txBody>
      </p:sp>
      <p:sp>
        <p:nvSpPr>
          <p:cNvPr id="15" name="Выноска со стрелкой влево 14"/>
          <p:cNvSpPr/>
          <p:nvPr/>
        </p:nvSpPr>
        <p:spPr>
          <a:xfrm>
            <a:off x="3117054" y="2488802"/>
            <a:ext cx="3095626" cy="511573"/>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a:t>
            </a:r>
          </a:p>
          <a:p>
            <a:pPr algn="ctr"/>
            <a:r>
              <a:rPr lang="en-US" sz="1400" dirty="0" smtClean="0"/>
              <a:t>Add photo</a:t>
            </a:r>
            <a:r>
              <a:rPr lang="ru-RU" sz="1400" dirty="0" smtClean="0"/>
              <a:t>.</a:t>
            </a:r>
            <a:endParaRPr lang="ru-RU" sz="1400" dirty="0"/>
          </a:p>
        </p:txBody>
      </p:sp>
    </p:spTree>
    <p:extLst>
      <p:ext uri="{BB962C8B-B14F-4D97-AF65-F5344CB8AC3E}">
        <p14:creationId xmlns:p14="http://schemas.microsoft.com/office/powerpoint/2010/main" val="36366401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stretch>
            <a:fillRect/>
          </a:stretch>
        </p:blipFill>
        <p:spPr>
          <a:xfrm>
            <a:off x="0" y="0"/>
            <a:ext cx="12192000" cy="6791325"/>
          </a:xfrm>
          <a:prstGeom prst="rect">
            <a:avLst/>
          </a:prstGeom>
        </p:spPr>
      </p:pic>
      <p:sp>
        <p:nvSpPr>
          <p:cNvPr id="6" name="Овал 5"/>
          <p:cNvSpPr/>
          <p:nvPr/>
        </p:nvSpPr>
        <p:spPr>
          <a:xfrm>
            <a:off x="2806134" y="286825"/>
            <a:ext cx="6579732" cy="95194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Возвращаемся обратно.</a:t>
            </a:r>
            <a:endParaRPr lang="ru-RU" dirty="0"/>
          </a:p>
        </p:txBody>
      </p:sp>
    </p:spTree>
    <p:extLst>
      <p:ext uri="{BB962C8B-B14F-4D97-AF65-F5344CB8AC3E}">
        <p14:creationId xmlns:p14="http://schemas.microsoft.com/office/powerpoint/2010/main" val="17363799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 y="1"/>
            <a:ext cx="12192000" cy="6858000"/>
          </a:xfrm>
          <a:prstGeom prst="rect">
            <a:avLst/>
          </a:prstGeom>
        </p:spPr>
      </p:pic>
      <p:sp>
        <p:nvSpPr>
          <p:cNvPr id="5" name="Овал 4"/>
          <p:cNvSpPr/>
          <p:nvPr/>
        </p:nvSpPr>
        <p:spPr>
          <a:xfrm>
            <a:off x="3232148" y="267258"/>
            <a:ext cx="6175375" cy="95194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Return to start</a:t>
            </a:r>
            <a:r>
              <a:rPr lang="ru-RU" sz="2400" dirty="0" smtClean="0"/>
              <a:t>.</a:t>
            </a:r>
            <a:endParaRPr lang="ru-RU" sz="2400" dirty="0"/>
          </a:p>
        </p:txBody>
      </p:sp>
      <p:pic>
        <p:nvPicPr>
          <p:cNvPr id="6" name="Рисунок 5"/>
          <p:cNvPicPr>
            <a:picLocks noChangeAspect="1"/>
          </p:cNvPicPr>
          <p:nvPr/>
        </p:nvPicPr>
        <p:blipFill>
          <a:blip r:embed="rId3"/>
          <a:stretch>
            <a:fillRect/>
          </a:stretch>
        </p:blipFill>
        <p:spPr>
          <a:xfrm>
            <a:off x="2152650" y="1561337"/>
            <a:ext cx="295276" cy="230505"/>
          </a:xfrm>
          <a:prstGeom prst="rect">
            <a:avLst/>
          </a:prstGeom>
        </p:spPr>
      </p:pic>
    </p:spTree>
    <p:extLst>
      <p:ext uri="{BB962C8B-B14F-4D97-AF65-F5344CB8AC3E}">
        <p14:creationId xmlns:p14="http://schemas.microsoft.com/office/powerpoint/2010/main" val="41402955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a:bodyPr>
          <a:lstStyle/>
          <a:p>
            <a:pPr marL="0" indent="0">
              <a:buNone/>
            </a:pPr>
            <a:r>
              <a:rPr lang="ru-RU" sz="9600" dirty="0" smtClean="0"/>
              <a:t>Поиск по базе</a:t>
            </a:r>
            <a:endParaRPr lang="ru-RU" sz="9600" dirty="0"/>
          </a:p>
        </p:txBody>
      </p:sp>
    </p:spTree>
    <p:extLst>
      <p:ext uri="{BB962C8B-B14F-4D97-AF65-F5344CB8AC3E}">
        <p14:creationId xmlns:p14="http://schemas.microsoft.com/office/powerpoint/2010/main" val="37860650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rmAutofit/>
          </a:bodyPr>
          <a:lstStyle/>
          <a:p>
            <a:pPr marL="0" indent="0">
              <a:buNone/>
            </a:pPr>
            <a:r>
              <a:rPr lang="en-US" sz="9600" dirty="0" smtClean="0"/>
              <a:t>SEARCH IN BASE</a:t>
            </a:r>
            <a:endParaRPr lang="ru-RU" sz="9600" dirty="0"/>
          </a:p>
        </p:txBody>
      </p:sp>
    </p:spTree>
    <p:extLst>
      <p:ext uri="{BB962C8B-B14F-4D97-AF65-F5344CB8AC3E}">
        <p14:creationId xmlns:p14="http://schemas.microsoft.com/office/powerpoint/2010/main" val="10250938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stretch>
            <a:fillRect/>
          </a:stretch>
        </p:blipFill>
        <p:spPr>
          <a:xfrm>
            <a:off x="0" y="0"/>
            <a:ext cx="12192000" cy="6858000"/>
          </a:xfrm>
          <a:prstGeom prst="rect">
            <a:avLst/>
          </a:prstGeom>
        </p:spPr>
      </p:pic>
      <p:sp>
        <p:nvSpPr>
          <p:cNvPr id="6" name="Выноска 1 (граница и черта) 5"/>
          <p:cNvSpPr/>
          <p:nvPr/>
        </p:nvSpPr>
        <p:spPr>
          <a:xfrm>
            <a:off x="7705724" y="2882214"/>
            <a:ext cx="2200275" cy="746811"/>
          </a:xfrm>
          <a:prstGeom prst="accentBorderCallout1">
            <a:avLst>
              <a:gd name="adj1" fmla="val 18750"/>
              <a:gd name="adj2" fmla="val -8333"/>
              <a:gd name="adj3" fmla="val 627"/>
              <a:gd name="adj4" fmla="val -4519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3. </a:t>
            </a:r>
            <a:endParaRPr lang="en-US" sz="1400" dirty="0" smtClean="0"/>
          </a:p>
          <a:p>
            <a:pPr algn="ctr"/>
            <a:r>
              <a:rPr lang="ru-RU" sz="1400" dirty="0" smtClean="0"/>
              <a:t>Поиск по другим параметрам</a:t>
            </a:r>
            <a:endParaRPr lang="ru-RU" sz="1400" dirty="0"/>
          </a:p>
        </p:txBody>
      </p:sp>
      <p:sp>
        <p:nvSpPr>
          <p:cNvPr id="9" name="Выноска 1 (граница и черта) 8"/>
          <p:cNvSpPr/>
          <p:nvPr/>
        </p:nvSpPr>
        <p:spPr>
          <a:xfrm flipH="1">
            <a:off x="7438444" y="4446813"/>
            <a:ext cx="1743655" cy="458950"/>
          </a:xfrm>
          <a:prstGeom prst="accentBorderCallout1">
            <a:avLst>
              <a:gd name="adj1" fmla="val 18750"/>
              <a:gd name="adj2" fmla="val -8333"/>
              <a:gd name="adj3" fmla="val -63710"/>
              <a:gd name="adj4" fmla="val -54699"/>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4. Нажимаем</a:t>
            </a:r>
            <a:endParaRPr lang="ru-RU" sz="1400" dirty="0"/>
          </a:p>
        </p:txBody>
      </p:sp>
      <p:sp>
        <p:nvSpPr>
          <p:cNvPr id="10" name="Выноска 1 (граница и черта) 9"/>
          <p:cNvSpPr/>
          <p:nvPr/>
        </p:nvSpPr>
        <p:spPr>
          <a:xfrm>
            <a:off x="3726074" y="4335777"/>
            <a:ext cx="2591381" cy="836298"/>
          </a:xfrm>
          <a:prstGeom prst="accentBorderCallout1">
            <a:avLst>
              <a:gd name="adj1" fmla="val 18750"/>
              <a:gd name="adj2" fmla="val -8333"/>
              <a:gd name="adj3" fmla="val 123075"/>
              <a:gd name="adj4" fmla="val -36106"/>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5. </a:t>
            </a:r>
          </a:p>
          <a:p>
            <a:pPr algn="ctr"/>
            <a:r>
              <a:rPr lang="ru-RU" sz="1400" dirty="0" smtClean="0"/>
              <a:t>Ваш результат.</a:t>
            </a:r>
            <a:endParaRPr lang="en-US" sz="1400" dirty="0" smtClean="0"/>
          </a:p>
        </p:txBody>
      </p:sp>
      <p:sp>
        <p:nvSpPr>
          <p:cNvPr id="11" name="Выноска со стрелкой влево 10"/>
          <p:cNvSpPr/>
          <p:nvPr/>
        </p:nvSpPr>
        <p:spPr>
          <a:xfrm>
            <a:off x="3133725" y="1847675"/>
            <a:ext cx="2962275" cy="1331765"/>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2</a:t>
            </a:r>
            <a:r>
              <a:rPr lang="ru-RU" sz="1400" dirty="0" smtClean="0"/>
              <a:t>.</a:t>
            </a:r>
          </a:p>
          <a:p>
            <a:pPr algn="ctr"/>
            <a:r>
              <a:rPr lang="ru-RU" sz="1400" dirty="0" smtClean="0"/>
              <a:t>Номер карточки пациента. Зарегистрированной в программе.</a:t>
            </a:r>
            <a:endParaRPr lang="ru-RU" sz="1400" dirty="0"/>
          </a:p>
        </p:txBody>
      </p:sp>
      <p:sp>
        <p:nvSpPr>
          <p:cNvPr id="12" name="Выноска со стрелкой влево 11"/>
          <p:cNvSpPr/>
          <p:nvPr/>
        </p:nvSpPr>
        <p:spPr>
          <a:xfrm>
            <a:off x="3677839" y="1222462"/>
            <a:ext cx="4836321" cy="432638"/>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a:t>
            </a:r>
          </a:p>
          <a:p>
            <a:pPr algn="ctr"/>
            <a:r>
              <a:rPr lang="ru-RU" sz="1400" dirty="0" smtClean="0"/>
              <a:t>Быстрый поиск по фамилии или тел.</a:t>
            </a:r>
            <a:endParaRPr lang="ru-RU" sz="1400" dirty="0"/>
          </a:p>
        </p:txBody>
      </p:sp>
      <p:sp>
        <p:nvSpPr>
          <p:cNvPr id="2" name="Выноска со стрелкой вверх 1"/>
          <p:cNvSpPr/>
          <p:nvPr/>
        </p:nvSpPr>
        <p:spPr>
          <a:xfrm>
            <a:off x="33908" y="2010637"/>
            <a:ext cx="1307592" cy="1005840"/>
          </a:xfrm>
          <a:prstGeom prst="up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0.</a:t>
            </a:r>
          </a:p>
          <a:p>
            <a:pPr algn="ctr"/>
            <a:r>
              <a:rPr lang="ru-RU" dirty="0" smtClean="0"/>
              <a:t>Открываем</a:t>
            </a:r>
            <a:endParaRPr lang="ru-RU" dirty="0"/>
          </a:p>
        </p:txBody>
      </p:sp>
    </p:spTree>
    <p:extLst>
      <p:ext uri="{BB962C8B-B14F-4D97-AF65-F5344CB8AC3E}">
        <p14:creationId xmlns:p14="http://schemas.microsoft.com/office/powerpoint/2010/main" val="21115113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p:cNvPicPr>
            <a:picLocks noChangeAspect="1"/>
          </p:cNvPicPr>
          <p:nvPr/>
        </p:nvPicPr>
        <p:blipFill>
          <a:blip r:embed="rId2"/>
          <a:stretch>
            <a:fillRect/>
          </a:stretch>
        </p:blipFill>
        <p:spPr>
          <a:xfrm>
            <a:off x="0" y="0"/>
            <a:ext cx="12192000" cy="6858000"/>
          </a:xfrm>
          <a:prstGeom prst="rect">
            <a:avLst/>
          </a:prstGeom>
        </p:spPr>
      </p:pic>
      <p:sp>
        <p:nvSpPr>
          <p:cNvPr id="5" name="Выноска 1 (граница и черта) 4"/>
          <p:cNvSpPr/>
          <p:nvPr/>
        </p:nvSpPr>
        <p:spPr>
          <a:xfrm>
            <a:off x="7050883" y="2289424"/>
            <a:ext cx="2200275" cy="746811"/>
          </a:xfrm>
          <a:prstGeom prst="accentBorderCallout1">
            <a:avLst>
              <a:gd name="adj1" fmla="val 18750"/>
              <a:gd name="adj2" fmla="val -8333"/>
              <a:gd name="adj3" fmla="val 627"/>
              <a:gd name="adj4" fmla="val -4519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p>
          <a:p>
            <a:pPr algn="ctr"/>
            <a:r>
              <a:rPr lang="en-US" sz="1400" dirty="0"/>
              <a:t>Search for other parameters</a:t>
            </a:r>
            <a:endParaRPr lang="ru-RU" sz="1400" dirty="0"/>
          </a:p>
        </p:txBody>
      </p:sp>
      <p:sp>
        <p:nvSpPr>
          <p:cNvPr id="6" name="Выноска 1 (граница и черта) 5"/>
          <p:cNvSpPr/>
          <p:nvPr/>
        </p:nvSpPr>
        <p:spPr>
          <a:xfrm flipH="1">
            <a:off x="7279192" y="4151538"/>
            <a:ext cx="1743655" cy="458950"/>
          </a:xfrm>
          <a:prstGeom prst="accentBorderCallout1">
            <a:avLst>
              <a:gd name="adj1" fmla="val 18750"/>
              <a:gd name="adj2" fmla="val -8333"/>
              <a:gd name="adj3" fmla="val -63710"/>
              <a:gd name="adj4" fmla="val -54699"/>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4. </a:t>
            </a:r>
            <a:r>
              <a:rPr lang="en-US" sz="1400" dirty="0" smtClean="0"/>
              <a:t>Click</a:t>
            </a:r>
            <a:endParaRPr lang="ru-RU" sz="1400" dirty="0"/>
          </a:p>
        </p:txBody>
      </p:sp>
      <p:sp>
        <p:nvSpPr>
          <p:cNvPr id="7" name="Выноска 1 (граница и черта) 6"/>
          <p:cNvSpPr/>
          <p:nvPr/>
        </p:nvSpPr>
        <p:spPr>
          <a:xfrm>
            <a:off x="3659399" y="3784718"/>
            <a:ext cx="2591381" cy="836298"/>
          </a:xfrm>
          <a:prstGeom prst="accentBorderCallout1">
            <a:avLst>
              <a:gd name="adj1" fmla="val 18750"/>
              <a:gd name="adj2" fmla="val -8333"/>
              <a:gd name="adj3" fmla="val 123075"/>
              <a:gd name="adj4" fmla="val -36106"/>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5. </a:t>
            </a:r>
          </a:p>
          <a:p>
            <a:pPr algn="ctr"/>
            <a:r>
              <a:rPr lang="en-US" sz="1400" dirty="0"/>
              <a:t>Your result</a:t>
            </a:r>
            <a:r>
              <a:rPr lang="en-US" sz="1400" dirty="0" smtClean="0"/>
              <a:t>.</a:t>
            </a:r>
          </a:p>
        </p:txBody>
      </p:sp>
      <p:sp>
        <p:nvSpPr>
          <p:cNvPr id="8" name="Выноска со стрелкой влево 7"/>
          <p:cNvSpPr/>
          <p:nvPr/>
        </p:nvSpPr>
        <p:spPr>
          <a:xfrm>
            <a:off x="2667000" y="1734683"/>
            <a:ext cx="2962275" cy="1331765"/>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2</a:t>
            </a:r>
            <a:r>
              <a:rPr lang="ru-RU" sz="1400" dirty="0" smtClean="0"/>
              <a:t>.</a:t>
            </a:r>
          </a:p>
          <a:p>
            <a:pPr algn="ctr"/>
            <a:r>
              <a:rPr lang="en-US" sz="1400" dirty="0" smtClean="0"/>
              <a:t>Patient </a:t>
            </a:r>
            <a:r>
              <a:rPr lang="en-US" sz="1400" dirty="0"/>
              <a:t>card number. Registered in the program</a:t>
            </a:r>
            <a:r>
              <a:rPr lang="ru-RU" sz="1400" dirty="0" smtClean="0"/>
              <a:t>.</a:t>
            </a:r>
            <a:endParaRPr lang="ru-RU" sz="1400" dirty="0"/>
          </a:p>
        </p:txBody>
      </p:sp>
      <p:sp>
        <p:nvSpPr>
          <p:cNvPr id="9" name="Выноска со стрелкой влево 8"/>
          <p:cNvSpPr/>
          <p:nvPr/>
        </p:nvSpPr>
        <p:spPr>
          <a:xfrm>
            <a:off x="3314700" y="1115096"/>
            <a:ext cx="4836321" cy="432638"/>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smtClean="0"/>
              <a:t>1.</a:t>
            </a:r>
          </a:p>
          <a:p>
            <a:pPr algn="ctr"/>
            <a:r>
              <a:rPr lang="en-US" sz="1400" dirty="0" smtClean="0"/>
              <a:t>Quick search</a:t>
            </a:r>
            <a:endParaRPr lang="ru-RU" sz="1400" dirty="0"/>
          </a:p>
        </p:txBody>
      </p:sp>
    </p:spTree>
    <p:extLst>
      <p:ext uri="{BB962C8B-B14F-4D97-AF65-F5344CB8AC3E}">
        <p14:creationId xmlns:p14="http://schemas.microsoft.com/office/powerpoint/2010/main" val="11302557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0" y="0"/>
            <a:ext cx="12192000" cy="6922008"/>
          </a:xfrm>
          <a:prstGeom prst="rect">
            <a:avLst/>
          </a:prstGeom>
        </p:spPr>
      </p:pic>
      <p:sp>
        <p:nvSpPr>
          <p:cNvPr id="5" name="Овал 4"/>
          <p:cNvSpPr/>
          <p:nvPr/>
        </p:nvSpPr>
        <p:spPr>
          <a:xfrm>
            <a:off x="2806134" y="286825"/>
            <a:ext cx="6579732" cy="95194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Возвращаемся обратно.</a:t>
            </a:r>
            <a:endParaRPr lang="ru-RU" dirty="0"/>
          </a:p>
        </p:txBody>
      </p:sp>
    </p:spTree>
    <p:extLst>
      <p:ext uri="{BB962C8B-B14F-4D97-AF65-F5344CB8AC3E}">
        <p14:creationId xmlns:p14="http://schemas.microsoft.com/office/powerpoint/2010/main" val="843125900"/>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20685</TotalTime>
  <Words>4113</Words>
  <Application>Microsoft Office PowerPoint</Application>
  <PresentationFormat>Широкоэкранный</PresentationFormat>
  <Paragraphs>675</Paragraphs>
  <Slides>146</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146</vt:i4>
      </vt:variant>
    </vt:vector>
  </HeadingPairs>
  <TitlesOfParts>
    <vt:vector size="150" baseType="lpstr">
      <vt:lpstr>Arial</vt:lpstr>
      <vt:lpstr>Calibri</vt:lpstr>
      <vt:lpstr>Calibri Light</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develper</dc:creator>
  <cp:lastModifiedBy>develper</cp:lastModifiedBy>
  <cp:revision>1645</cp:revision>
  <dcterms:created xsi:type="dcterms:W3CDTF">2016-07-13T16:22:39Z</dcterms:created>
  <dcterms:modified xsi:type="dcterms:W3CDTF">2016-09-17T10:25:29Z</dcterms:modified>
</cp:coreProperties>
</file>